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21"/>
  </p:notesMasterIdLst>
  <p:handoutMasterIdLst>
    <p:handoutMasterId r:id="rId22"/>
  </p:handoutMasterIdLst>
  <p:sldIdLst>
    <p:sldId id="296" r:id="rId5"/>
    <p:sldId id="292" r:id="rId6"/>
    <p:sldId id="270" r:id="rId7"/>
    <p:sldId id="283" r:id="rId8"/>
    <p:sldId id="304" r:id="rId9"/>
    <p:sldId id="305" r:id="rId10"/>
    <p:sldId id="307" r:id="rId11"/>
    <p:sldId id="308" r:id="rId12"/>
    <p:sldId id="306" r:id="rId13"/>
    <p:sldId id="259" r:id="rId14"/>
    <p:sldId id="276" r:id="rId15"/>
    <p:sldId id="302" r:id="rId16"/>
    <p:sldId id="299" r:id="rId17"/>
    <p:sldId id="300" r:id="rId18"/>
    <p:sldId id="284" r:id="rId19"/>
    <p:sldId id="297" r:id="rId20"/>
  </p:sldIdLst>
  <p:sldSz cx="9144000" cy="5143500" type="screen16x9"/>
  <p:notesSz cx="9144000" cy="6858000"/>
  <p:defaultTextStyle>
    <a:defPPr>
      <a:defRPr lang="en-US"/>
    </a:defPPr>
    <a:lvl1pPr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08194"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816388"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224582"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632776" algn="l" defTabSz="408194"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040969" algn="l" defTabSz="408194" rtl="0" eaLnBrk="1" latinLnBrk="0" hangingPunct="1">
      <a:defRPr kern="1200">
        <a:solidFill>
          <a:schemeClr val="tx1"/>
        </a:solidFill>
        <a:latin typeface="Arial" charset="0"/>
        <a:ea typeface="ＭＳ Ｐゴシック" charset="0"/>
        <a:cs typeface="ＭＳ Ｐゴシック" charset="0"/>
      </a:defRPr>
    </a:lvl6pPr>
    <a:lvl7pPr marL="2449163" algn="l" defTabSz="408194" rtl="0" eaLnBrk="1" latinLnBrk="0" hangingPunct="1">
      <a:defRPr kern="1200">
        <a:solidFill>
          <a:schemeClr val="tx1"/>
        </a:solidFill>
        <a:latin typeface="Arial" charset="0"/>
        <a:ea typeface="ＭＳ Ｐゴシック" charset="0"/>
        <a:cs typeface="ＭＳ Ｐゴシック" charset="0"/>
      </a:defRPr>
    </a:lvl7pPr>
    <a:lvl8pPr marL="2857357" algn="l" defTabSz="408194" rtl="0" eaLnBrk="1" latinLnBrk="0" hangingPunct="1">
      <a:defRPr kern="1200">
        <a:solidFill>
          <a:schemeClr val="tx1"/>
        </a:solidFill>
        <a:latin typeface="Arial" charset="0"/>
        <a:ea typeface="ＭＳ Ｐゴシック" charset="0"/>
        <a:cs typeface="ＭＳ Ｐゴシック" charset="0"/>
      </a:defRPr>
    </a:lvl8pPr>
    <a:lvl9pPr marL="3265551" algn="l" defTabSz="408194"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73D"/>
    <a:srgbClr val="433A38"/>
    <a:srgbClr val="232360"/>
    <a:srgbClr val="82CEDC"/>
    <a:srgbClr val="07449A"/>
    <a:srgbClr val="08459A"/>
    <a:srgbClr val="1A134C"/>
    <a:srgbClr val="E8273C"/>
    <a:srgbClr val="FF140B"/>
    <a:srgbClr val="EF40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3930D-849D-4E43-8052-2D9587D36836}" v="3" dt="2020-09-15T23:11:06.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0097" autoAdjust="0"/>
  </p:normalViewPr>
  <p:slideViewPr>
    <p:cSldViewPr snapToObjects="1">
      <p:cViewPr varScale="1">
        <p:scale>
          <a:sx n="110" d="100"/>
          <a:sy n="110" d="100"/>
        </p:scale>
        <p:origin x="1680" y="102"/>
      </p:cViewPr>
      <p:guideLst>
        <p:guide orient="horz" pos="2160"/>
        <p:guide pos="2880"/>
        <p:guide orient="horz" pos="16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orton" userId="bb4d5ddf-5139-4bb5-bf78-a47f77d3c013" providerId="ADAL" clId="{6943930D-849D-4E43-8052-2D9587D36836}"/>
    <pc:docChg chg="delSld modSld sldOrd">
      <pc:chgData name="Michelle Morton" userId="bb4d5ddf-5139-4bb5-bf78-a47f77d3c013" providerId="ADAL" clId="{6943930D-849D-4E43-8052-2D9587D36836}" dt="2020-09-16T13:53:05.259" v="28" actId="20577"/>
      <pc:docMkLst>
        <pc:docMk/>
      </pc:docMkLst>
      <pc:sldChg chg="modSp mod modNotesTx">
        <pc:chgData name="Michelle Morton" userId="bb4d5ddf-5139-4bb5-bf78-a47f77d3c013" providerId="ADAL" clId="{6943930D-849D-4E43-8052-2D9587D36836}" dt="2020-09-16T13:53:05.259" v="28" actId="20577"/>
        <pc:sldMkLst>
          <pc:docMk/>
          <pc:sldMk cId="0" sldId="276"/>
        </pc:sldMkLst>
        <pc:spChg chg="mod">
          <ac:chgData name="Michelle Morton" userId="bb4d5ddf-5139-4bb5-bf78-a47f77d3c013" providerId="ADAL" clId="{6943930D-849D-4E43-8052-2D9587D36836}" dt="2020-09-16T13:53:05.259" v="28" actId="20577"/>
          <ac:spMkLst>
            <pc:docMk/>
            <pc:sldMk cId="0" sldId="276"/>
            <ac:spMk id="2" creationId="{00000000-0000-0000-0000-000000000000}"/>
          </ac:spMkLst>
        </pc:spChg>
      </pc:sldChg>
      <pc:sldChg chg="modNotesTx">
        <pc:chgData name="Michelle Morton" userId="bb4d5ddf-5139-4bb5-bf78-a47f77d3c013" providerId="ADAL" clId="{6943930D-849D-4E43-8052-2D9587D36836}" dt="2020-09-15T22:40:44.931" v="8" actId="20577"/>
        <pc:sldMkLst>
          <pc:docMk/>
          <pc:sldMk cId="0" sldId="283"/>
        </pc:sldMkLst>
      </pc:sldChg>
      <pc:sldChg chg="modSp mod">
        <pc:chgData name="Michelle Morton" userId="bb4d5ddf-5139-4bb5-bf78-a47f77d3c013" providerId="ADAL" clId="{6943930D-849D-4E43-8052-2D9587D36836}" dt="2020-09-15T22:23:48.953" v="2" actId="6549"/>
        <pc:sldMkLst>
          <pc:docMk/>
          <pc:sldMk cId="0" sldId="284"/>
        </pc:sldMkLst>
        <pc:spChg chg="mod">
          <ac:chgData name="Michelle Morton" userId="bb4d5ddf-5139-4bb5-bf78-a47f77d3c013" providerId="ADAL" clId="{6943930D-849D-4E43-8052-2D9587D36836}" dt="2020-09-15T22:23:48.953" v="2" actId="6549"/>
          <ac:spMkLst>
            <pc:docMk/>
            <pc:sldMk cId="0" sldId="284"/>
            <ac:spMk id="34817" creationId="{00000000-0000-0000-0000-000000000000}"/>
          </ac:spMkLst>
        </pc:spChg>
      </pc:sldChg>
      <pc:sldChg chg="modSp del modNotesTx">
        <pc:chgData name="Michelle Morton" userId="bb4d5ddf-5139-4bb5-bf78-a47f77d3c013" providerId="ADAL" clId="{6943930D-849D-4E43-8052-2D9587D36836}" dt="2020-09-15T23:11:36.819" v="19" actId="2696"/>
        <pc:sldMkLst>
          <pc:docMk/>
          <pc:sldMk cId="4227999649" sldId="301"/>
        </pc:sldMkLst>
        <pc:spChg chg="mod">
          <ac:chgData name="Michelle Morton" userId="bb4d5ddf-5139-4bb5-bf78-a47f77d3c013" providerId="ADAL" clId="{6943930D-849D-4E43-8052-2D9587D36836}" dt="2020-09-15T23:11:06.021" v="16" actId="20577"/>
          <ac:spMkLst>
            <pc:docMk/>
            <pc:sldMk cId="4227999649" sldId="301"/>
            <ac:spMk id="9" creationId="{00000000-0000-0000-0000-000000000000}"/>
          </ac:spMkLst>
        </pc:spChg>
      </pc:sldChg>
      <pc:sldChg chg="ord">
        <pc:chgData name="Michelle Morton" userId="bb4d5ddf-5139-4bb5-bf78-a47f77d3c013" providerId="ADAL" clId="{6943930D-849D-4E43-8052-2D9587D36836}" dt="2020-09-15T22:28:50.678" v="4"/>
        <pc:sldMkLst>
          <pc:docMk/>
          <pc:sldMk cId="2877668668" sldId="302"/>
        </pc:sldMkLst>
      </pc:sldChg>
      <pc:sldChg chg="del ord">
        <pc:chgData name="Michelle Morton" userId="bb4d5ddf-5139-4bb5-bf78-a47f77d3c013" providerId="ADAL" clId="{6943930D-849D-4E43-8052-2D9587D36836}" dt="2020-09-15T23:00:45.896" v="9" actId="2696"/>
        <pc:sldMkLst>
          <pc:docMk/>
          <pc:sldMk cId="4135970570"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6E5C5AB-A907-A24D-8528-EA481A4FD2D1}" type="datetimeFigureOut">
              <a:rPr lang="en-US"/>
              <a:pPr>
                <a:defRPr/>
              </a:pPr>
              <a:t>9/10/2020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56520A03-9E00-4546-930F-6DAE4817E8FE}" type="slidenum">
              <a:rPr lang="en-US"/>
              <a:pPr>
                <a:defRPr/>
              </a:pPr>
              <a:t>‹#›</a:t>
            </a:fld>
            <a:endParaRPr lang="en-US"/>
          </a:p>
        </p:txBody>
      </p:sp>
    </p:spTree>
    <p:extLst>
      <p:ext uri="{BB962C8B-B14F-4D97-AF65-F5344CB8AC3E}">
        <p14:creationId xmlns:p14="http://schemas.microsoft.com/office/powerpoint/2010/main" val="109821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3ABF2C6-B0C9-FB4E-B7A8-A6A24D308238}" type="datetimeFigureOut">
              <a:rPr lang="en-US" smtClean="0"/>
              <a:t>9/10/2020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B1F8744-264B-CD48-9F3D-2EC066412053}" type="slidenum">
              <a:rPr lang="en-US" smtClean="0"/>
              <a:t>‹#›</a:t>
            </a:fld>
            <a:endParaRPr lang="en-US"/>
          </a:p>
        </p:txBody>
      </p:sp>
    </p:spTree>
    <p:extLst>
      <p:ext uri="{BB962C8B-B14F-4D97-AF65-F5344CB8AC3E}">
        <p14:creationId xmlns:p14="http://schemas.microsoft.com/office/powerpoint/2010/main" val="2143776176"/>
      </p:ext>
    </p:extLst>
  </p:cSld>
  <p:clrMap bg1="lt1" tx1="dk1" bg2="lt2" tx2="dk2" accent1="accent1" accent2="accent2" accent3="accent3" accent4="accent4" accent5="accent5" accent6="accent6" hlink="hlink" folHlink="folHlink"/>
  <p:notesStyle>
    <a:lvl1pPr marL="0" algn="l" defTabSz="408194" rtl="0" eaLnBrk="1" latinLnBrk="0" hangingPunct="1">
      <a:defRPr sz="1100" kern="1200">
        <a:solidFill>
          <a:schemeClr val="tx1"/>
        </a:solidFill>
        <a:latin typeface="+mn-lt"/>
        <a:ea typeface="+mn-ea"/>
        <a:cs typeface="+mn-cs"/>
      </a:defRPr>
    </a:lvl1pPr>
    <a:lvl2pPr marL="408194" algn="l" defTabSz="408194" rtl="0" eaLnBrk="1" latinLnBrk="0" hangingPunct="1">
      <a:defRPr sz="1100" kern="1200">
        <a:solidFill>
          <a:schemeClr val="tx1"/>
        </a:solidFill>
        <a:latin typeface="+mn-lt"/>
        <a:ea typeface="+mn-ea"/>
        <a:cs typeface="+mn-cs"/>
      </a:defRPr>
    </a:lvl2pPr>
    <a:lvl3pPr marL="816388" algn="l" defTabSz="408194" rtl="0" eaLnBrk="1" latinLnBrk="0" hangingPunct="1">
      <a:defRPr sz="1100" kern="1200">
        <a:solidFill>
          <a:schemeClr val="tx1"/>
        </a:solidFill>
        <a:latin typeface="+mn-lt"/>
        <a:ea typeface="+mn-ea"/>
        <a:cs typeface="+mn-cs"/>
      </a:defRPr>
    </a:lvl3pPr>
    <a:lvl4pPr marL="1224582" algn="l" defTabSz="408194" rtl="0" eaLnBrk="1" latinLnBrk="0" hangingPunct="1">
      <a:defRPr sz="1100" kern="1200">
        <a:solidFill>
          <a:schemeClr val="tx1"/>
        </a:solidFill>
        <a:latin typeface="+mn-lt"/>
        <a:ea typeface="+mn-ea"/>
        <a:cs typeface="+mn-cs"/>
      </a:defRPr>
    </a:lvl4pPr>
    <a:lvl5pPr marL="1632776" algn="l" defTabSz="408194" rtl="0" eaLnBrk="1" latinLnBrk="0" hangingPunct="1">
      <a:defRPr sz="1100" kern="1200">
        <a:solidFill>
          <a:schemeClr val="tx1"/>
        </a:solidFill>
        <a:latin typeface="+mn-lt"/>
        <a:ea typeface="+mn-ea"/>
        <a:cs typeface="+mn-cs"/>
      </a:defRPr>
    </a:lvl5pPr>
    <a:lvl6pPr marL="2040969" algn="l" defTabSz="408194" rtl="0" eaLnBrk="1" latinLnBrk="0" hangingPunct="1">
      <a:defRPr sz="1100" kern="1200">
        <a:solidFill>
          <a:schemeClr val="tx1"/>
        </a:solidFill>
        <a:latin typeface="+mn-lt"/>
        <a:ea typeface="+mn-ea"/>
        <a:cs typeface="+mn-cs"/>
      </a:defRPr>
    </a:lvl6pPr>
    <a:lvl7pPr marL="2449163" algn="l" defTabSz="408194" rtl="0" eaLnBrk="1" latinLnBrk="0" hangingPunct="1">
      <a:defRPr sz="1100" kern="1200">
        <a:solidFill>
          <a:schemeClr val="tx1"/>
        </a:solidFill>
        <a:latin typeface="+mn-lt"/>
        <a:ea typeface="+mn-ea"/>
        <a:cs typeface="+mn-cs"/>
      </a:defRPr>
    </a:lvl7pPr>
    <a:lvl8pPr marL="2857357" algn="l" defTabSz="408194" rtl="0" eaLnBrk="1" latinLnBrk="0" hangingPunct="1">
      <a:defRPr sz="1100" kern="1200">
        <a:solidFill>
          <a:schemeClr val="tx1"/>
        </a:solidFill>
        <a:latin typeface="+mn-lt"/>
        <a:ea typeface="+mn-ea"/>
        <a:cs typeface="+mn-cs"/>
      </a:defRPr>
    </a:lvl8pPr>
    <a:lvl9pPr marL="3265551" algn="l" defTabSz="40819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100" b="0" i="0" u="none" strike="noStrike" dirty="0">
                <a:solidFill>
                  <a:srgbClr val="000000"/>
                </a:solidFill>
                <a:effectLst/>
                <a:latin typeface="Times New Roman" panose="02020603050405020304" pitchFamily="18" charset="0"/>
              </a:rPr>
              <a:t>Fully participating in our democracy requires understanding your rights and the role the government is allowed to take in your life.</a:t>
            </a:r>
          </a:p>
          <a:p>
            <a:endParaRPr lang="en-US" sz="1100" b="0" i="0" u="none" strike="noStrike" dirty="0">
              <a:solidFill>
                <a:srgbClr val="000000"/>
              </a:solidFill>
              <a:effectLst/>
              <a:latin typeface="Times New Roman" panose="02020603050405020304" pitchFamily="18" charset="0"/>
            </a:endParaRPr>
          </a:p>
          <a:p>
            <a:r>
              <a:rPr lang="en-US" sz="1100" b="0" i="0" u="none" strike="noStrike" dirty="0">
                <a:solidFill>
                  <a:srgbClr val="000000"/>
                </a:solidFill>
                <a:effectLst/>
                <a:latin typeface="Times New Roman" panose="02020603050405020304" pitchFamily="18" charset="0"/>
              </a:rPr>
              <a:t>Most of these rights are rooted in the U.S. Constitution’s Bill of Rights. The Bill of Rights is the first ten amendments to the Constitution, and they protect the rights and liberties of everyone in the United States, to give everyone the freedom to live as he or she chooses, free from government control or interference. These are supplemented by state and federal laws. For example, the Florida Constitution gives you a right to a safe and uniform free public education.</a:t>
            </a:r>
          </a:p>
          <a:p>
            <a:endParaRPr lang="en-US" sz="1100" b="0" i="0" u="none" strike="noStrike" dirty="0">
              <a:solidFill>
                <a:srgbClr val="000000"/>
              </a:solidFill>
              <a:effectLst/>
              <a:latin typeface="Times New Roman" panose="02020603050405020304" pitchFamily="18" charset="0"/>
            </a:endParaRPr>
          </a:p>
          <a:p>
            <a:r>
              <a:rPr lang="en-US" sz="1100" b="0" i="0" u="none" strike="noStrike" dirty="0">
                <a:solidFill>
                  <a:srgbClr val="000000"/>
                </a:solidFill>
                <a:effectLst/>
                <a:latin typeface="Times New Roman" panose="02020603050405020304" pitchFamily="18" charset="0"/>
              </a:rPr>
              <a:t>So where do your rights end and other interests take over? “It depends.” </a:t>
            </a:r>
            <a:r>
              <a:rPr lang="en-US" sz="1100" b="0" i="0" u="none" strike="noStrike" kern="1200" dirty="0">
                <a:solidFill>
                  <a:schemeClr val="tx1"/>
                </a:solidFill>
                <a:effectLst/>
                <a:latin typeface="+mn-lt"/>
                <a:ea typeface="+mn-ea"/>
                <a:cs typeface="+mn-cs"/>
              </a:rPr>
              <a:t>Why so complicated? There are competing pressures and competing beliefs. Policymakers throughout government, from classroom teachers to school board members to legislators weigh your rights against others’ rights to learn and safety. People, like you, stand up for those rights, pushing for policy reforms or challenging policies through the courts.</a:t>
            </a:r>
            <a:endParaRPr lang="en-US" b="0" dirty="0">
              <a:effectLst/>
            </a:endParaRPr>
          </a:p>
          <a:p>
            <a:pPr rtl="0"/>
            <a:br>
              <a:rPr lang="en-US" sz="1100" b="0" i="0" u="none" strike="noStrike" kern="1200" dirty="0">
                <a:solidFill>
                  <a:schemeClr val="tx1"/>
                </a:solidFill>
                <a:effectLst/>
                <a:latin typeface="+mn-lt"/>
                <a:ea typeface="+mn-ea"/>
                <a:cs typeface="+mn-cs"/>
              </a:rPr>
            </a:br>
            <a:r>
              <a:rPr lang="en-US" sz="1100" b="0" i="0" u="none" strike="noStrike" kern="1200" dirty="0">
                <a:solidFill>
                  <a:schemeClr val="tx1"/>
                </a:solidFill>
                <a:effectLst/>
                <a:latin typeface="+mn-lt"/>
                <a:ea typeface="+mn-ea"/>
                <a:cs typeface="+mn-cs"/>
              </a:rPr>
              <a:t>Over time, a patchwork of laws and decisions develops to loosely define the rights of students in public schools. So, it depends.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BB1F8744-264B-CD48-9F3D-2EC066412053}" type="slidenum">
              <a:rPr lang="en-US" smtClean="0"/>
              <a:t>2</a:t>
            </a:fld>
            <a:endParaRPr lang="en-US"/>
          </a:p>
        </p:txBody>
      </p:sp>
    </p:spTree>
    <p:extLst>
      <p:ext uri="{BB962C8B-B14F-4D97-AF65-F5344CB8AC3E}">
        <p14:creationId xmlns:p14="http://schemas.microsoft.com/office/powerpoint/2010/main" val="255621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rPr>
              <a:t>All kids have the right to enroll in their local public school, regardless of immigration status. Once enrolled, they have the same rights as other students.</a:t>
            </a:r>
          </a:p>
          <a:p>
            <a:pPr marL="0" marR="0">
              <a:lnSpc>
                <a:spcPct val="107000"/>
              </a:lnSpc>
              <a:spcBef>
                <a:spcPts val="0"/>
              </a:spcBef>
              <a:spcAft>
                <a:spcPts val="600"/>
              </a:spcAft>
            </a:pPr>
            <a:endPar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rPr>
              <a:t>Under federal law, students’ education records may not be shared without your or your parent's consent or a court order. This includes immigration status. </a:t>
            </a:r>
          </a:p>
          <a:p>
            <a:pPr marL="0" marR="0">
              <a:lnSpc>
                <a:spcPct val="107000"/>
              </a:lnSpc>
              <a:spcBef>
                <a:spcPts val="0"/>
              </a:spcBef>
              <a:spcAft>
                <a:spcPts val="600"/>
              </a:spcAft>
            </a:pPr>
            <a:endPar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rPr>
              <a:t>Similarly, federal law prohibits requiring students to disclose their immigration status at school and prohibits requiring teachers to report students to immigration authorities.</a:t>
            </a:r>
          </a:p>
          <a:p>
            <a:pPr marL="0" marR="0">
              <a:lnSpc>
                <a:spcPct val="107000"/>
              </a:lnSpc>
              <a:spcBef>
                <a:spcPts val="0"/>
              </a:spcBef>
              <a:spcAft>
                <a:spcPts val="600"/>
              </a:spcAft>
            </a:pPr>
            <a:endPar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Century Schoolbook" panose="02040604050505020304" pitchFamily="18" charset="0"/>
                <a:ea typeface="MS PGothic" panose="020B0600070205080204" pitchFamily="34" charset="-128"/>
                <a:cs typeface="Times New Roman" panose="02020603050405020304" pitchFamily="18" charset="0"/>
              </a:rPr>
              <a:t>The U.S. Supreme Court has ruled that a school cannot expel a student based on the fact that you are undocumented.</a:t>
            </a:r>
          </a:p>
        </p:txBody>
      </p:sp>
      <p:sp>
        <p:nvSpPr>
          <p:cNvPr id="4" name="Slide Number Placeholder 3"/>
          <p:cNvSpPr>
            <a:spLocks noGrp="1"/>
          </p:cNvSpPr>
          <p:nvPr>
            <p:ph type="sldNum" sz="quarter" idx="10"/>
          </p:nvPr>
        </p:nvSpPr>
        <p:spPr/>
        <p:txBody>
          <a:bodyPr/>
          <a:lstStyle/>
          <a:p>
            <a:fld id="{BB1F8744-264B-CD48-9F3D-2EC066412053}" type="slidenum">
              <a:rPr lang="en-US" smtClean="0"/>
              <a:t>11</a:t>
            </a:fld>
            <a:endParaRPr lang="en-US"/>
          </a:p>
        </p:txBody>
      </p:sp>
    </p:spTree>
    <p:extLst>
      <p:ext uri="{BB962C8B-B14F-4D97-AF65-F5344CB8AC3E}">
        <p14:creationId xmlns:p14="http://schemas.microsoft.com/office/powerpoint/2010/main" val="119475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Lesbian, Gay, Bisexual, Transgender, and Queer (LGBTQ) Students LGBTQ students have a right to be who they are and express themselves at school. </a:t>
            </a:r>
          </a:p>
          <a:p>
            <a:endParaRPr lang="en-US" dirty="0"/>
          </a:p>
          <a:p>
            <a:r>
              <a:rPr lang="en-US" dirty="0"/>
              <a:t>Q. Can students start a Gay-Straight Alliance at school? </a:t>
            </a:r>
          </a:p>
          <a:p>
            <a:pPr marL="228600" indent="-228600">
              <a:buAutoNum type="alphaUcPeriod"/>
            </a:pPr>
            <a:r>
              <a:rPr lang="en-US" dirty="0"/>
              <a:t>Yes. If your school allows any nonacademic student organization, it must allow you to form a Gay-Straight Alliance. </a:t>
            </a:r>
          </a:p>
          <a:p>
            <a:pPr marL="228600" indent="-228600">
              <a:buAutoNum type="alphaUcPeriod"/>
            </a:pPr>
            <a:endParaRPr lang="en-US" dirty="0"/>
          </a:p>
          <a:p>
            <a:pPr marL="0" indent="0">
              <a:buNone/>
            </a:pPr>
            <a:r>
              <a:rPr lang="en-US" dirty="0"/>
              <a:t>Q. Can the school punish students for dressing in ways that do not conform to gender stereotypes? </a:t>
            </a:r>
          </a:p>
          <a:p>
            <a:pPr marL="0" indent="0">
              <a:buNone/>
            </a:pPr>
            <a:r>
              <a:rPr lang="en-US" dirty="0"/>
              <a:t>A. Usually not. A school can require students to wear uniforms and can otherwise restrict what students may wear, but it cannot enforce dress codes on the basis of sex. This prohibition protects LGBTQ students as well. </a:t>
            </a:r>
          </a:p>
          <a:p>
            <a:pPr marL="0" indent="0">
              <a:buNone/>
            </a:pPr>
            <a:endParaRPr lang="en-US" dirty="0"/>
          </a:p>
          <a:p>
            <a:pPr marL="0" indent="0">
              <a:buNone/>
            </a:pPr>
            <a:r>
              <a:rPr lang="en-US" dirty="0"/>
              <a:t>Q. Can I be punished for holding hands with my same-sex partner? </a:t>
            </a:r>
          </a:p>
          <a:p>
            <a:pPr marL="0" indent="0">
              <a:buNone/>
            </a:pPr>
            <a:r>
              <a:rPr lang="en-US" dirty="0"/>
              <a:t>A. Possibly. Most schools have a policy in the student code of conduct against public displays of affection. Check your student handbook to see if it has such a policy. If it does, you can be punished only for the same behavior different-sex couples would be punished for. </a:t>
            </a:r>
          </a:p>
          <a:p>
            <a:pPr marL="0" indent="0">
              <a:buNone/>
            </a:pPr>
            <a:endParaRPr lang="en-US" dirty="0"/>
          </a:p>
          <a:p>
            <a:pPr marL="0" indent="0">
              <a:buNone/>
            </a:pPr>
            <a:r>
              <a:rPr lang="en-US" dirty="0"/>
              <a:t>Q. Does my school have to protect me from bullying based on my gender identity or sexual orientation? </a:t>
            </a:r>
          </a:p>
          <a:p>
            <a:pPr marL="0" indent="0">
              <a:buNone/>
            </a:pPr>
            <a:r>
              <a:rPr lang="en-US" dirty="0"/>
              <a:t>A. Yes. All schools have the responsibility to protect students from bullying and harassment. This includes teasing, social exclusion, threat, intimidation, stalking, physical violence, theft, sexual, religious, or racial harassment, public or private humiliation, and/or destruction of property. </a:t>
            </a:r>
          </a:p>
          <a:p>
            <a:pPr marL="0" indent="0">
              <a:buNone/>
            </a:pPr>
            <a:endParaRPr lang="en-US" dirty="0"/>
          </a:p>
          <a:p>
            <a:pPr marL="0" indent="0">
              <a:buNone/>
            </a:pPr>
            <a:r>
              <a:rPr lang="en-US" dirty="0"/>
              <a:t>Q. Can the school tell my parents or teachers that I am gay or transgender? </a:t>
            </a:r>
          </a:p>
          <a:p>
            <a:pPr marL="0" indent="0">
              <a:buNone/>
            </a:pPr>
            <a:r>
              <a:rPr lang="en-US" dirty="0"/>
              <a:t>A. Probably not. Your sexual orientation and how you identity are confidential information. If your school reveals that to anyone without your permission, it could be violating federal law. Don’t assume they understand that: if you don’t want them revealing your private information, tell them very clearly that you want your information kept private and that they shouldn’t out you to other students, parents, or anyone else without your consent.</a:t>
            </a:r>
          </a:p>
        </p:txBody>
      </p:sp>
      <p:sp>
        <p:nvSpPr>
          <p:cNvPr id="4" name="Slide Number Placeholder 3"/>
          <p:cNvSpPr>
            <a:spLocks noGrp="1"/>
          </p:cNvSpPr>
          <p:nvPr>
            <p:ph type="sldNum" sz="quarter" idx="10"/>
          </p:nvPr>
        </p:nvSpPr>
        <p:spPr/>
        <p:txBody>
          <a:bodyPr/>
          <a:lstStyle/>
          <a:p>
            <a:fld id="{BB1F8744-264B-CD48-9F3D-2EC066412053}" type="slidenum">
              <a:rPr lang="en-US" smtClean="0"/>
              <a:t>12</a:t>
            </a:fld>
            <a:endParaRPr lang="en-US"/>
          </a:p>
        </p:txBody>
      </p:sp>
    </p:spTree>
    <p:extLst>
      <p:ext uri="{BB962C8B-B14F-4D97-AF65-F5344CB8AC3E}">
        <p14:creationId xmlns:p14="http://schemas.microsoft.com/office/powerpoint/2010/main" val="370775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Q. I’m pregnant. Can I be forced to leave school? </a:t>
            </a:r>
          </a:p>
          <a:p>
            <a:pPr rtl="0"/>
            <a:r>
              <a:rPr lang="en-US" dirty="0"/>
              <a:t>A. No. Under federal law, schools are prohibited from excluding pregnant or parenting students from schools, classes or extracurricular activities. They must give pregnant students the same accommodations that students with other temporary medical conditions are able to receive. This can include extra time to make up missed classwork, attend doctor’s appointments, and recover from childbirth.</a:t>
            </a:r>
          </a:p>
          <a:p>
            <a:pPr rtl="0"/>
            <a:endParaRPr lang="en-US" dirty="0"/>
          </a:p>
          <a:p>
            <a:pPr rtl="0"/>
            <a:r>
              <a:rPr lang="en-US" dirty="0"/>
              <a:t>Q. Do I need my parents’ permission to get birth control? </a:t>
            </a:r>
          </a:p>
          <a:p>
            <a:pPr rtl="0"/>
            <a:r>
              <a:rPr lang="en-US" dirty="0"/>
              <a:t>A. Possibly. No one needs permission to buy or use birth control or sexually-transmitted infection (STI) prevention methods that do not require a prescription to purchase, like condoms and the morning-after pill. If you would like to use prescription birth control, you’ll need a parent’s permission unless you are 18, married, have been pregnant before, or, in some cases, if you need the birth control for health reasons.</a:t>
            </a:r>
            <a:endParaRPr lang="en-US" sz="1100" b="0" i="0" u="none" strike="noStrike" kern="1200" dirty="0">
              <a:solidFill>
                <a:schemeClr val="tx1"/>
              </a:solidFill>
              <a:effectLst/>
              <a:latin typeface="+mn-lt"/>
              <a:ea typeface="+mn-ea"/>
              <a:cs typeface="+mn-cs"/>
            </a:endParaRPr>
          </a:p>
          <a:p>
            <a:endParaRPr lang="en-US" dirty="0"/>
          </a:p>
          <a:p>
            <a:r>
              <a:rPr lang="en-US" dirty="0"/>
              <a:t>Q. I’m pregnant and want to have an abortion. Do I need my parents’ permission? </a:t>
            </a:r>
          </a:p>
          <a:p>
            <a:r>
              <a:rPr lang="en-US" dirty="0"/>
              <a:t>A. Probably. Florida passed a law in 2020 to require doctors get notarized proof of permission by a legal guardian or parent before terminating a pregnancy. This is in addition to a law requiring your parents be notified before the abortion. Florida is one of only a few states that require both parental notification and consent. The law does not apply in emergencies or if you have been emancipated, already have children or you are, or have been, married. If you want an abortion and do not feel safe telling your parents or they won’t support your choice, you do have options. You can ask a judge to waive the notification and consent requirements. This is called judicial bypass. You have to go to the courthouse and apply in person. If you ask for a court-appointed attorney, you will be given one to help you through the process. This won’t cost you anything. Visit https://floridareprofreedom.org/judicialbypass/ to learn more. You can also call or text Jane’s Due Process hotline (866-999-5263) for support. </a:t>
            </a:r>
          </a:p>
          <a:p>
            <a:endParaRPr lang="en-US" dirty="0"/>
          </a:p>
          <a:p>
            <a:r>
              <a:rPr lang="en-US" dirty="0"/>
              <a:t>Q. I’m pregnant and would like to have a child. Do I need my parents’ permission? </a:t>
            </a:r>
          </a:p>
          <a:p>
            <a:r>
              <a:rPr lang="en-US" dirty="0"/>
              <a:t>A. No. You have a right to carry your pregnancy to term, and you have a right to custody of your child unless a court finds you unfit.</a:t>
            </a:r>
            <a:br>
              <a:rPr lang="en-US" dirty="0"/>
            </a:br>
            <a:endParaRPr lang="en-US" dirty="0"/>
          </a:p>
        </p:txBody>
      </p:sp>
      <p:sp>
        <p:nvSpPr>
          <p:cNvPr id="4" name="Slide Number Placeholder 3"/>
          <p:cNvSpPr>
            <a:spLocks noGrp="1"/>
          </p:cNvSpPr>
          <p:nvPr>
            <p:ph type="sldNum" sz="quarter" idx="10"/>
          </p:nvPr>
        </p:nvSpPr>
        <p:spPr/>
        <p:txBody>
          <a:bodyPr/>
          <a:lstStyle/>
          <a:p>
            <a:fld id="{BB1F8744-264B-CD48-9F3D-2EC066412053}" type="slidenum">
              <a:rPr lang="en-US" smtClean="0"/>
              <a:t>13</a:t>
            </a:fld>
            <a:endParaRPr lang="en-US"/>
          </a:p>
        </p:txBody>
      </p:sp>
    </p:spTree>
    <p:extLst>
      <p:ext uri="{BB962C8B-B14F-4D97-AF65-F5344CB8AC3E}">
        <p14:creationId xmlns:p14="http://schemas.microsoft.com/office/powerpoint/2010/main" val="43291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a:t>
            </a:r>
            <a:r>
              <a:rPr lang="en-US" baseline="0" dirty="0"/>
              <a:t> Groups </a:t>
            </a:r>
            <a:r>
              <a:rPr lang="en-US" sz="1100" b="0" i="0" u="none" strike="noStrike" kern="1200" dirty="0">
                <a:solidFill>
                  <a:schemeClr val="tx1"/>
                </a:solidFill>
                <a:effectLst/>
                <a:latin typeface="+mn-lt"/>
                <a:ea typeface="+mn-ea"/>
                <a:cs typeface="+mn-cs"/>
              </a:rPr>
              <a:t>are groups like ACLU of Florida, Disability Rights of Florida, Equality Florida, Florida Immigrant Coalition, and NAACP of Florida, for help.</a:t>
            </a:r>
            <a:endParaRPr lang="en-US" dirty="0"/>
          </a:p>
        </p:txBody>
      </p:sp>
      <p:sp>
        <p:nvSpPr>
          <p:cNvPr id="4" name="Slide Number Placeholder 3"/>
          <p:cNvSpPr>
            <a:spLocks noGrp="1"/>
          </p:cNvSpPr>
          <p:nvPr>
            <p:ph type="sldNum" sz="quarter" idx="10"/>
          </p:nvPr>
        </p:nvSpPr>
        <p:spPr/>
        <p:txBody>
          <a:bodyPr/>
          <a:lstStyle/>
          <a:p>
            <a:fld id="{BB1F8744-264B-CD48-9F3D-2EC066412053}" type="slidenum">
              <a:rPr lang="en-US" smtClean="0"/>
              <a:t>14</a:t>
            </a:fld>
            <a:endParaRPr lang="en-US"/>
          </a:p>
        </p:txBody>
      </p:sp>
    </p:spTree>
    <p:extLst>
      <p:ext uri="{BB962C8B-B14F-4D97-AF65-F5344CB8AC3E}">
        <p14:creationId xmlns:p14="http://schemas.microsoft.com/office/powerpoint/2010/main" val="378921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amendment gives us free speech, freedom of religion, freedom to organize and protest, and creates a free press.</a:t>
            </a:r>
          </a:p>
        </p:txBody>
      </p:sp>
      <p:sp>
        <p:nvSpPr>
          <p:cNvPr id="4" name="Slide Number Placeholder 3"/>
          <p:cNvSpPr>
            <a:spLocks noGrp="1"/>
          </p:cNvSpPr>
          <p:nvPr>
            <p:ph type="sldNum" sz="quarter" idx="10"/>
          </p:nvPr>
        </p:nvSpPr>
        <p:spPr/>
        <p:txBody>
          <a:bodyPr/>
          <a:lstStyle/>
          <a:p>
            <a:fld id="{BB1F8744-264B-CD48-9F3D-2EC066412053}" type="slidenum">
              <a:rPr lang="en-US" smtClean="0"/>
              <a:t>3</a:t>
            </a:fld>
            <a:endParaRPr lang="en-US"/>
          </a:p>
        </p:txBody>
      </p:sp>
    </p:spTree>
    <p:extLst>
      <p:ext uri="{BB962C8B-B14F-4D97-AF65-F5344CB8AC3E}">
        <p14:creationId xmlns:p14="http://schemas.microsoft.com/office/powerpoint/2010/main" val="46036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right to be yourself and to express your beliefs and opinions. Your school has an interest in maintaining order and building a safe, appropriate learning environment. These interests will sometimes compete with your rights.</a:t>
            </a:r>
          </a:p>
          <a:p>
            <a:endParaRPr lang="en-US" dirty="0"/>
          </a:p>
          <a:p>
            <a:r>
              <a:rPr lang="en-US" dirty="0"/>
              <a:t>While you must follow your school’s rules, there are limits on what your school can ban. School rules must have a logical relationship to the school’s legitimate interests. They must also respect your fundamental rights, including your rights to free speech and due process.</a:t>
            </a:r>
          </a:p>
          <a:p>
            <a:endParaRPr lang="en-US" sz="1100" b="0" i="0" u="none" strike="noStrike" kern="1200" dirty="0">
              <a:solidFill>
                <a:schemeClr val="tx1"/>
              </a:solidFill>
              <a:effectLst/>
              <a:latin typeface="+mn-lt"/>
              <a:ea typeface="+mn-ea"/>
              <a:cs typeface="+mn-cs"/>
            </a:endParaRPr>
          </a:p>
          <a:p>
            <a:r>
              <a:rPr lang="en-US" dirty="0"/>
              <a:t>Right to Gather and to Protest • Generally, you have the right to gather and to express yourself through protest, so long as it does not substantially and materially disrupt school functions. • All student groups must be treated the same, regardless of what brings students together. • Any student conduct associated with protest may be punished only to the same extent it would be without the protest. • Find your school’s rules about student groups in the Student Code of Conduct. </a:t>
            </a:r>
          </a:p>
          <a:p>
            <a:endParaRPr lang="en-US" dirty="0"/>
          </a:p>
          <a:p>
            <a:r>
              <a:rPr lang="en-US" dirty="0"/>
              <a:t>Right to Publish and Distribute Your Ideas • Schools have more power to censor school-sponsored student publications than students’ independent publications. • Schools can prohibit distribution of publications containing material likely to cause serious disruption of school functions, lewd or vulgar messages, and messages advocating illegal drug use. • Schools can have reasonable rules limiting when and where you can distribute publications at school. </a:t>
            </a:r>
          </a:p>
          <a:p>
            <a:endParaRPr lang="en-US" dirty="0"/>
          </a:p>
          <a:p>
            <a:r>
              <a:rPr lang="en-US" dirty="0"/>
              <a:t>The Internet &amp; Social Media • Schools can limit students’ internet activity on school-owned computers or other technology • Schools usually monitor students’ internet activity when they use school technology. • Schools cannot limit students’ internet activity when they are away from school but may punish students for activity that can cause substantial disruptions of school. </a:t>
            </a:r>
          </a:p>
          <a:p>
            <a:endParaRPr lang="en-US" sz="11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1F8744-264B-CD48-9F3D-2EC066412053}" type="slidenum">
              <a:rPr lang="en-US" smtClean="0"/>
              <a:t>4</a:t>
            </a:fld>
            <a:endParaRPr lang="en-US"/>
          </a:p>
        </p:txBody>
      </p:sp>
    </p:spTree>
    <p:extLst>
      <p:ext uri="{BB962C8B-B14F-4D97-AF65-F5344CB8AC3E}">
        <p14:creationId xmlns:p14="http://schemas.microsoft.com/office/powerpoint/2010/main" val="244812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amendment gives us the freedom to be left alone. We have the right to refuse searches by the government, unless it has probable cause.</a:t>
            </a:r>
          </a:p>
        </p:txBody>
      </p:sp>
      <p:sp>
        <p:nvSpPr>
          <p:cNvPr id="4" name="Slide Number Placeholder 3"/>
          <p:cNvSpPr>
            <a:spLocks noGrp="1"/>
          </p:cNvSpPr>
          <p:nvPr>
            <p:ph type="sldNum" sz="quarter" idx="10"/>
          </p:nvPr>
        </p:nvSpPr>
        <p:spPr/>
        <p:txBody>
          <a:bodyPr/>
          <a:lstStyle/>
          <a:p>
            <a:fld id="{BB1F8744-264B-CD48-9F3D-2EC066412053}" type="slidenum">
              <a:rPr lang="en-US" smtClean="0"/>
              <a:t>5</a:t>
            </a:fld>
            <a:endParaRPr lang="en-US"/>
          </a:p>
        </p:txBody>
      </p:sp>
    </p:spTree>
    <p:extLst>
      <p:ext uri="{BB962C8B-B14F-4D97-AF65-F5344CB8AC3E}">
        <p14:creationId xmlns:p14="http://schemas.microsoft.com/office/powerpoint/2010/main" val="51709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at school, your right to privacy is balanced against the school’s role as a stand-in for your parents or guardian and your school’s interest in educating all students in a safe environment. So, your school can search you or your belongings in situations when a police officer could not. </a:t>
            </a:r>
          </a:p>
          <a:p>
            <a:endParaRPr lang="en-US" sz="1100" b="0" i="0" u="none" strike="noStrike" kern="1200" dirty="0">
              <a:solidFill>
                <a:schemeClr val="tx1"/>
              </a:solidFill>
              <a:effectLst/>
              <a:latin typeface="+mn-lt"/>
              <a:ea typeface="+mn-ea"/>
              <a:cs typeface="+mn-cs"/>
            </a:endParaRPr>
          </a:p>
          <a:p>
            <a:endParaRPr lang="en-US" sz="11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1F8744-264B-CD48-9F3D-2EC066412053}" type="slidenum">
              <a:rPr lang="en-US" smtClean="0"/>
              <a:t>6</a:t>
            </a:fld>
            <a:endParaRPr lang="en-US"/>
          </a:p>
        </p:txBody>
      </p:sp>
    </p:spTree>
    <p:extLst>
      <p:ext uri="{BB962C8B-B14F-4D97-AF65-F5344CB8AC3E}">
        <p14:creationId xmlns:p14="http://schemas.microsoft.com/office/powerpoint/2010/main" val="85529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Probable Cause: The U.S. Constitution’s Fourth Amendment requires there to be probable cause to search people and their property. The term is fluid and depends on context, but generally means there is a fair probability that a search will result in evidence of a crime. </a:t>
            </a:r>
          </a:p>
          <a:p>
            <a:endParaRPr lang="en-US" dirty="0"/>
          </a:p>
          <a:p>
            <a:r>
              <a:rPr lang="en-US" dirty="0"/>
              <a:t>Reasonable Suspicion: Reasonable suspicion requires only that school officials reasonably suspect that the search will turn up evidence of a violation of law or school policy. This is a much lower level of suspicion than probable cause.</a:t>
            </a:r>
          </a:p>
          <a:p>
            <a:endParaRPr lang="en-US" sz="1100" b="0" i="0" u="none" strike="noStrike" kern="1200" dirty="0">
              <a:solidFill>
                <a:schemeClr val="tx1"/>
              </a:solidFill>
              <a:effectLst/>
              <a:latin typeface="+mn-lt"/>
              <a:ea typeface="+mn-ea"/>
              <a:cs typeface="+mn-cs"/>
            </a:endParaRPr>
          </a:p>
          <a:p>
            <a:r>
              <a:rPr lang="en-US" dirty="0"/>
              <a:t>Q. When can school resource officers search me?</a:t>
            </a:r>
          </a:p>
          <a:p>
            <a:r>
              <a:rPr lang="en-US" dirty="0"/>
              <a:t>A. School resource officers are police officers stationed in schools and should follow the rules for police. However, they may not need to meet the higher standard of probable cause. Some courts have found reasonable suspicion is enough for school resource officers to search students and their belongings. Regardless, the search itself must be justified when it starts. You can tell them that you do not consent to the search. </a:t>
            </a:r>
          </a:p>
          <a:p>
            <a:endParaRPr lang="en-US" sz="1100" b="0" i="0" u="none" strike="noStrike" kern="1200" dirty="0">
              <a:solidFill>
                <a:schemeClr val="tx1"/>
              </a:solidFill>
              <a:effectLst/>
              <a:latin typeface="+mn-lt"/>
              <a:ea typeface="+mn-ea"/>
              <a:cs typeface="+mn-cs"/>
            </a:endParaRPr>
          </a:p>
          <a:p>
            <a:r>
              <a:rPr lang="en-US" dirty="0"/>
              <a:t>Q. What do I do if a school official or police officer asks to search me? </a:t>
            </a:r>
          </a:p>
          <a:p>
            <a:pPr marL="0" indent="0">
              <a:buNone/>
            </a:pPr>
            <a:r>
              <a:rPr lang="en-US" dirty="0"/>
              <a:t>A. Say “No.” Never agree to be searched if asked. If you give your consent, anything found can be used as evidence against you. You may not even know you have something suspicious. If you don’t agree to the search, there is a possibility that anything found will not be used against you later. So, saying, “I do not consent to this search,” preserves this opportunity, even if it ends up being unnecessary or ineffective. </a:t>
            </a:r>
          </a:p>
          <a:p>
            <a:pPr marL="228600" indent="-228600">
              <a:buAutoNum type="alphaUcPeriod"/>
            </a:pPr>
            <a:endParaRPr lang="en-US" dirty="0"/>
          </a:p>
          <a:p>
            <a:pPr marL="0" indent="0">
              <a:buNone/>
            </a:pPr>
            <a:r>
              <a:rPr lang="en-US" dirty="0"/>
              <a:t>Q. When can school officials search me? </a:t>
            </a:r>
          </a:p>
          <a:p>
            <a:pPr marL="228600" indent="-228600">
              <a:buAutoNum type="alphaUcPeriod"/>
            </a:pPr>
            <a:r>
              <a:rPr lang="en-US" dirty="0"/>
              <a:t>When they have reasonable suspicion of a violation of a school rule or the law. Searches must be justified when they begin. </a:t>
            </a:r>
          </a:p>
          <a:p>
            <a:pPr marL="0" indent="0">
              <a:buNone/>
            </a:pPr>
            <a:endParaRPr lang="en-US" dirty="0"/>
          </a:p>
          <a:p>
            <a:pPr marL="0" indent="0">
              <a:buNone/>
            </a:pPr>
            <a:r>
              <a:rPr lang="en-US" dirty="0"/>
              <a:t>Q. When can school officials search my locker? </a:t>
            </a:r>
          </a:p>
          <a:p>
            <a:pPr marL="0" indent="0">
              <a:buNone/>
            </a:pPr>
            <a:r>
              <a:rPr lang="en-US" dirty="0"/>
              <a:t>A. When they have reasonable suspicion there’s something prohibited by school rules or the law in your locker. Searches must be justified when they begin. School officials need less suspicion to search school property, like lockers and school computers, then to search items that belong to you, like your car.</a:t>
            </a:r>
            <a:endParaRPr lang="en-US" sz="11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1F8744-264B-CD48-9F3D-2EC066412053}" type="slidenum">
              <a:rPr lang="en-US" smtClean="0"/>
              <a:t>7</a:t>
            </a:fld>
            <a:endParaRPr lang="en-US"/>
          </a:p>
        </p:txBody>
      </p:sp>
    </p:spTree>
    <p:extLst>
      <p:ext uri="{BB962C8B-B14F-4D97-AF65-F5344CB8AC3E}">
        <p14:creationId xmlns:p14="http://schemas.microsoft.com/office/powerpoint/2010/main" val="363793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fifth amendment limits how the government can prosecute people. It sets minimum requirements for prosecution, prohibits trying someone more than once for the same crime (double jeopardy) and prohibits taking private property for public use. It also requires due process and establishes that a person can’t be forced to provide evidence against themselves.</a:t>
            </a:r>
          </a:p>
        </p:txBody>
      </p:sp>
      <p:sp>
        <p:nvSpPr>
          <p:cNvPr id="4" name="Slide Number Placeholder 3"/>
          <p:cNvSpPr>
            <a:spLocks noGrp="1"/>
          </p:cNvSpPr>
          <p:nvPr>
            <p:ph type="sldNum" sz="quarter" idx="10"/>
          </p:nvPr>
        </p:nvSpPr>
        <p:spPr/>
        <p:txBody>
          <a:bodyPr/>
          <a:lstStyle/>
          <a:p>
            <a:fld id="{BB1F8744-264B-CD48-9F3D-2EC066412053}" type="slidenum">
              <a:rPr lang="en-US" smtClean="0"/>
              <a:t>8</a:t>
            </a:fld>
            <a:endParaRPr lang="en-US"/>
          </a:p>
        </p:txBody>
      </p:sp>
    </p:spTree>
    <p:extLst>
      <p:ext uri="{BB962C8B-B14F-4D97-AF65-F5344CB8AC3E}">
        <p14:creationId xmlns:p14="http://schemas.microsoft.com/office/powerpoint/2010/main" val="144949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Process: Due process means that the school can’t take away your rights, like the right to go to school, without a fair process to determine that you actually broke a school rule. The more extreme the discipline, the more in-depth the process must be. Such procedures include: </a:t>
            </a:r>
          </a:p>
          <a:p>
            <a:r>
              <a:rPr lang="en-US" dirty="0"/>
              <a:t>• Telling you exactly what you are accused of doing wrong. </a:t>
            </a:r>
          </a:p>
          <a:p>
            <a:r>
              <a:rPr lang="en-US" dirty="0"/>
              <a:t>• Telling you exactly what the punishment will be. </a:t>
            </a:r>
          </a:p>
          <a:p>
            <a:r>
              <a:rPr lang="en-US" dirty="0"/>
              <a:t>• Giving you a chance to tell your side of the story before punishing you.</a:t>
            </a:r>
          </a:p>
          <a:p>
            <a:endParaRPr lang="en-US" dirty="0"/>
          </a:p>
          <a:p>
            <a:endParaRPr lang="en-US" dirty="0"/>
          </a:p>
          <a:p>
            <a:r>
              <a:rPr lang="en-US" dirty="0"/>
              <a:t>DON’T SAY ANYTHING TO A SCHOOL RESOURCE OFFICER YOU WOULDN’T SAY TO A REGULAR POLICE OFFICER. All police officers in schools, no matter what they are called, are first, and foremost, police officers. Their conduct may be limited by a written agreement, called a memorandum of understanding, with the school district.</a:t>
            </a:r>
          </a:p>
          <a:p>
            <a:endParaRPr lang="en-US" dirty="0"/>
          </a:p>
          <a:p>
            <a:r>
              <a:rPr lang="en-US" dirty="0"/>
              <a:t>Can students be forced to talk to police at school?</a:t>
            </a:r>
          </a:p>
          <a:p>
            <a:r>
              <a:rPr lang="en-US" dirty="0"/>
              <a:t>No. You have a right to remain silent when questioned by police. To exercise it, they must say “I want to remain silent.”</a:t>
            </a:r>
          </a:p>
          <a:p>
            <a:endParaRPr lang="en-US" dirty="0"/>
          </a:p>
        </p:txBody>
      </p:sp>
      <p:sp>
        <p:nvSpPr>
          <p:cNvPr id="4" name="Slide Number Placeholder 3"/>
          <p:cNvSpPr>
            <a:spLocks noGrp="1"/>
          </p:cNvSpPr>
          <p:nvPr>
            <p:ph type="sldNum" sz="quarter" idx="10"/>
          </p:nvPr>
        </p:nvSpPr>
        <p:spPr/>
        <p:txBody>
          <a:bodyPr/>
          <a:lstStyle/>
          <a:p>
            <a:fld id="{BB1F8744-264B-CD48-9F3D-2EC066412053}" type="slidenum">
              <a:rPr lang="en-US" smtClean="0"/>
              <a:t>9</a:t>
            </a:fld>
            <a:endParaRPr lang="en-US"/>
          </a:p>
        </p:txBody>
      </p:sp>
    </p:spTree>
    <p:extLst>
      <p:ext uri="{BB962C8B-B14F-4D97-AF65-F5344CB8AC3E}">
        <p14:creationId xmlns:p14="http://schemas.microsoft.com/office/powerpoint/2010/main" val="152046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mn-lt"/>
                <a:ea typeface="+mn-ea"/>
                <a:cs typeface="+mn-cs"/>
              </a:rPr>
              <a:t>Students with disabilities have a right to a “free and appropriate education” (FAPE). This means your school must identify students with disabilities and evaluate and meet their needs.</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IEP – Individualized Education Plan</a:t>
            </a:r>
          </a:p>
          <a:p>
            <a:endParaRPr lang="en-US" sz="1100" b="0" i="0" u="none" strike="noStrike" kern="1200" dirty="0">
              <a:solidFill>
                <a:schemeClr val="tx1"/>
              </a:solidFill>
              <a:effectLst/>
              <a:latin typeface="+mn-lt"/>
              <a:ea typeface="+mn-ea"/>
              <a:cs typeface="+mn-cs"/>
            </a:endParaRPr>
          </a:p>
          <a:p>
            <a:pPr rtl="0"/>
            <a:r>
              <a:rPr lang="en-US" sz="1100" b="0" i="0" u="none" strike="noStrike" kern="1200" dirty="0">
                <a:solidFill>
                  <a:schemeClr val="tx1"/>
                </a:solidFill>
                <a:effectLst/>
                <a:latin typeface="+mn-lt"/>
                <a:ea typeface="+mn-ea"/>
                <a:cs typeface="+mn-cs"/>
              </a:rPr>
              <a:t>Students with disabilities must be given equal opportunity to be involved in extracurricular activities when possible. Schools have to make reasonable accommodations and changes for these students. HOWEVER, schools may deny participation to a disabled student if there’s a serious risk of injury to the student or to others, or if they can point to other non-discriminatory reasons for denying participation.</a:t>
            </a:r>
          </a:p>
          <a:p>
            <a:pPr rtl="0"/>
            <a:endParaRPr lang="en-US" sz="1100" b="0" i="0" u="none" strike="noStrike" kern="1200" dirty="0">
              <a:solidFill>
                <a:schemeClr val="tx1"/>
              </a:solidFill>
              <a:effectLst/>
              <a:latin typeface="+mn-lt"/>
              <a:ea typeface="+mn-ea"/>
              <a:cs typeface="+mn-cs"/>
            </a:endParaRPr>
          </a:p>
          <a:p>
            <a:pPr rtl="0"/>
            <a:r>
              <a:rPr lang="en-US" dirty="0"/>
              <a:t>Students with Disabilities In addition to the general rights in the discipline process, students with disabilities are afforded additional protections under state and federal law. This is because the law recognizes that behavior may be a result of disability or the school’s failure to address the student’s needs. If you have an individualized educational plan (IEP) and are removed from your current education placement, as specified in your IEP, for more than 10 school days, it is considered a change in placement and the following apply.</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BB1F8744-264B-CD48-9F3D-2EC066412053}" type="slidenum">
              <a:rPr lang="en-US" smtClean="0"/>
              <a:t>10</a:t>
            </a:fld>
            <a:endParaRPr lang="en-US"/>
          </a:p>
        </p:txBody>
      </p:sp>
    </p:spTree>
    <p:extLst>
      <p:ext uri="{BB962C8B-B14F-4D97-AF65-F5344CB8AC3E}">
        <p14:creationId xmlns:p14="http://schemas.microsoft.com/office/powerpoint/2010/main" val="49564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381000" y="400050"/>
            <a:ext cx="8229600" cy="1028700"/>
          </a:xfrm>
        </p:spPr>
        <p:txBody>
          <a:bodyPr anchor="t" anchorCtr="0"/>
          <a:lstStyle>
            <a:lvl1pPr indent="0" algn="l">
              <a:lnSpc>
                <a:spcPct val="100000"/>
              </a:lnSpc>
              <a:defRPr sz="5400" b="0" i="0">
                <a:solidFill>
                  <a:schemeClr val="accent5"/>
                </a:solidFill>
                <a:latin typeface="CentSchbook BT Roman"/>
              </a:defRPr>
            </a:lvl1pPr>
          </a:lstStyle>
          <a:p>
            <a:r>
              <a:rPr lang="en-US" dirty="0"/>
              <a:t>Click to edit Master title style</a:t>
            </a:r>
          </a:p>
        </p:txBody>
      </p:sp>
    </p:spTree>
    <p:extLst>
      <p:ext uri="{BB962C8B-B14F-4D97-AF65-F5344CB8AC3E}">
        <p14:creationId xmlns:p14="http://schemas.microsoft.com/office/powerpoint/2010/main" val="178827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Box 6"/>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dirty="0">
              <a:solidFill>
                <a:srgbClr val="FFFFFF"/>
              </a:solidFill>
            </a:endParaRPr>
          </a:p>
        </p:txBody>
      </p:sp>
    </p:spTree>
    <p:extLst>
      <p:ext uri="{BB962C8B-B14F-4D97-AF65-F5344CB8AC3E}">
        <p14:creationId xmlns:p14="http://schemas.microsoft.com/office/powerpoint/2010/main" val="286762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9144000" cy="5200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dirty="0"/>
          </a:p>
        </p:txBody>
      </p:sp>
      <p:sp>
        <p:nvSpPr>
          <p:cNvPr id="5" name="Picture Placeholder 7"/>
          <p:cNvSpPr>
            <a:spLocks noGrp="1"/>
          </p:cNvSpPr>
          <p:nvPr>
            <p:ph type="pic" sz="quarter" idx="10"/>
          </p:nvPr>
        </p:nvSpPr>
        <p:spPr>
          <a:xfrm>
            <a:off x="2384138" y="1868508"/>
            <a:ext cx="4375727" cy="1406484"/>
          </a:xfrm>
        </p:spPr>
        <p:txBody>
          <a:bodyPr/>
          <a:lstStyle>
            <a:lvl1pPr>
              <a:buNone/>
              <a:defRPr baseline="0">
                <a:solidFill>
                  <a:schemeClr val="bg1"/>
                </a:solidFill>
              </a:defRPr>
            </a:lvl1pPr>
          </a:lstStyle>
          <a:p>
            <a:pPr lvl="0"/>
            <a:r>
              <a:rPr lang="en-US" noProof="0" dirty="0"/>
              <a:t>Click icon to add picture</a:t>
            </a:r>
          </a:p>
        </p:txBody>
      </p:sp>
      <p:sp>
        <p:nvSpPr>
          <p:cNvPr id="7" name="Text Placeholder 6"/>
          <p:cNvSpPr>
            <a:spLocks noGrp="1"/>
          </p:cNvSpPr>
          <p:nvPr>
            <p:ph type="body" sz="quarter" idx="11"/>
          </p:nvPr>
        </p:nvSpPr>
        <p:spPr>
          <a:xfrm rot="21480000">
            <a:off x="5112927" y="3162592"/>
            <a:ext cx="1485900" cy="342900"/>
          </a:xfrm>
          <a:solidFill>
            <a:schemeClr val="accent1"/>
          </a:solidFill>
        </p:spPr>
        <p:txBody>
          <a:bodyPr anchor="ctr" anchorCtr="0"/>
          <a:lstStyle>
            <a:lvl1pPr algn="ctr">
              <a:buNone/>
              <a:defRPr sz="1600">
                <a:solidFill>
                  <a:schemeClr val="bg1"/>
                </a:solidFill>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Tree>
    <p:extLst>
      <p:ext uri="{BB962C8B-B14F-4D97-AF65-F5344CB8AC3E}">
        <p14:creationId xmlns:p14="http://schemas.microsoft.com/office/powerpoint/2010/main" val="16280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a:off x="8434388" y="4705350"/>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chemeClr val="bg1"/>
                </a:solidFill>
              </a:rPr>
              <a:pPr eaLnBrk="1" hangingPunct="1">
                <a:defRPr/>
              </a:pPr>
              <a:t>‹#›</a:t>
            </a:fld>
            <a:endParaRPr lang="en-US" sz="1100" dirty="0">
              <a:solidFill>
                <a:schemeClr val="bg1"/>
              </a:solidFill>
            </a:endParaRPr>
          </a:p>
        </p:txBody>
      </p:sp>
      <p:sp>
        <p:nvSpPr>
          <p:cNvPr id="2" name="Title 1"/>
          <p:cNvSpPr>
            <a:spLocks noGrp="1"/>
          </p:cNvSpPr>
          <p:nvPr>
            <p:ph type="title"/>
          </p:nvPr>
        </p:nvSpPr>
        <p:spPr>
          <a:xfrm>
            <a:off x="381000" y="228600"/>
            <a:ext cx="8229600" cy="857250"/>
          </a:xfrm>
          <a:ln>
            <a:noFill/>
          </a:ln>
        </p:spPr>
        <p:txBody>
          <a:bodyPr/>
          <a:lstStyle>
            <a:lvl1pPr algn="l">
              <a:defRPr sz="3200" b="1" i="0" kern="1800" spc="0" baseline="0">
                <a:solidFill>
                  <a:srgbClr val="1A134C"/>
                </a:solidFill>
                <a:latin typeface="Arial"/>
              </a:defRPr>
            </a:lvl1pPr>
          </a:lstStyle>
          <a:p>
            <a:r>
              <a:rPr lang="en-US" dirty="0"/>
              <a:t>Click to edit Master title style</a:t>
            </a:r>
          </a:p>
        </p:txBody>
      </p:sp>
      <p:sp>
        <p:nvSpPr>
          <p:cNvPr id="3" name="Content Placeholder 2"/>
          <p:cNvSpPr>
            <a:spLocks noGrp="1"/>
          </p:cNvSpPr>
          <p:nvPr>
            <p:ph idx="1"/>
          </p:nvPr>
        </p:nvSpPr>
        <p:spPr>
          <a:xfrm>
            <a:off x="457200" y="1028700"/>
            <a:ext cx="8229600" cy="3143250"/>
          </a:xfrm>
        </p:spPr>
        <p:txBody>
          <a:bodyPr/>
          <a:lstStyle>
            <a:lvl1pPr>
              <a:defRPr sz="2100" b="0" i="0" baseline="0">
                <a:solidFill>
                  <a:srgbClr val="08459A"/>
                </a:solidFill>
                <a:latin typeface="CentSchbook BT Roman"/>
              </a:defRPr>
            </a:lvl1pPr>
            <a:lvl2pPr>
              <a:buFont typeface="Wingdings" charset="2"/>
              <a:buChar char="§"/>
              <a:defRPr sz="1900" b="0" i="0">
                <a:solidFill>
                  <a:srgbClr val="08459A"/>
                </a:solidFill>
                <a:latin typeface="CentSchbook BT Roman"/>
              </a:defRPr>
            </a:lvl2pPr>
            <a:lvl3pPr>
              <a:defRPr sz="1700">
                <a:solidFill>
                  <a:srgbClr val="08459A"/>
                </a:solidFill>
                <a:latin typeface="CentSchbook BT Roman"/>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0370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1450"/>
            <a:ext cx="8229600" cy="971550"/>
          </a:xfrm>
        </p:spPr>
        <p:txBody>
          <a:bodyPr/>
          <a:lstStyle>
            <a:lvl1pPr algn="l">
              <a:defRPr sz="3200" b="1" i="0" cap="none" baseline="0">
                <a:solidFill>
                  <a:srgbClr val="1A134C"/>
                </a:solidFill>
                <a:latin typeface="Arial"/>
              </a:defRPr>
            </a:lvl1pPr>
          </a:lstStyle>
          <a:p>
            <a:r>
              <a:rPr lang="en-US" dirty="0"/>
              <a:t>Click to edit Master title style</a:t>
            </a:r>
          </a:p>
        </p:txBody>
      </p:sp>
      <p:sp>
        <p:nvSpPr>
          <p:cNvPr id="3" name="Subtitle 2"/>
          <p:cNvSpPr>
            <a:spLocks noGrp="1"/>
          </p:cNvSpPr>
          <p:nvPr>
            <p:ph type="subTitle" idx="1"/>
          </p:nvPr>
        </p:nvSpPr>
        <p:spPr>
          <a:xfrm>
            <a:off x="457200" y="1257301"/>
            <a:ext cx="8229600" cy="571499"/>
          </a:xfrm>
        </p:spPr>
        <p:txBody>
          <a:bodyPr/>
          <a:lstStyle>
            <a:lvl1pPr marL="0" indent="0" algn="l">
              <a:spcBef>
                <a:spcPts val="0"/>
              </a:spcBef>
              <a:buNone/>
              <a:defRPr sz="2100" b="1" i="0" baseline="0">
                <a:solidFill>
                  <a:srgbClr val="08459A"/>
                </a:solidFill>
                <a:latin typeface="Aria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dirty="0"/>
              <a:t>Click to edit Master subtitle style</a:t>
            </a:r>
          </a:p>
        </p:txBody>
      </p:sp>
      <p:sp>
        <p:nvSpPr>
          <p:cNvPr id="11" name="Text Placeholder 10"/>
          <p:cNvSpPr>
            <a:spLocks noGrp="1"/>
          </p:cNvSpPr>
          <p:nvPr>
            <p:ph type="body" sz="quarter" idx="10"/>
          </p:nvPr>
        </p:nvSpPr>
        <p:spPr>
          <a:xfrm>
            <a:off x="457200" y="1714500"/>
            <a:ext cx="8229600" cy="2171700"/>
          </a:xfrm>
        </p:spPr>
        <p:txBody>
          <a:bodyPr/>
          <a:lstStyle>
            <a:lvl1pPr marL="306146">
              <a:lnSpc>
                <a:spcPct val="100000"/>
              </a:lnSpc>
              <a:spcAft>
                <a:spcPts val="536"/>
              </a:spcAft>
              <a:defRPr sz="2100">
                <a:solidFill>
                  <a:srgbClr val="08459A"/>
                </a:solidFill>
                <a:latin typeface="CentSchbook BT Roman"/>
              </a:defRPr>
            </a:lvl1pPr>
            <a:lvl2pPr>
              <a:buFont typeface="Wingdings" charset="2"/>
              <a:buChar char="§"/>
              <a:defRPr sz="1900" b="0" i="0">
                <a:solidFill>
                  <a:srgbClr val="08459A"/>
                </a:solidFill>
                <a:latin typeface="CentSchbook BT Roman"/>
              </a:defRPr>
            </a:lvl2pPr>
          </a:lstStyle>
          <a:p>
            <a:pPr lvl="0"/>
            <a:r>
              <a:rPr lang="en-US" dirty="0"/>
              <a:t>Click to edit Master text styles</a:t>
            </a:r>
          </a:p>
          <a:p>
            <a:pPr lvl="1"/>
            <a:r>
              <a:rPr lang="en-US" dirty="0"/>
              <a:t>Second level</a:t>
            </a:r>
          </a:p>
        </p:txBody>
      </p:sp>
      <p:sp>
        <p:nvSpPr>
          <p:cNvPr id="9" name="TextBox 8"/>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a:solidFill>
                <a:srgbClr val="FFFFFF"/>
              </a:solidFill>
            </a:endParaRPr>
          </a:p>
        </p:txBody>
      </p:sp>
    </p:spTree>
    <p:extLst>
      <p:ext uri="{BB962C8B-B14F-4D97-AF65-F5344CB8AC3E}">
        <p14:creationId xmlns:p14="http://schemas.microsoft.com/office/powerpoint/2010/main" val="382262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p:cNvCxnSpPr/>
          <p:nvPr userDrawn="1"/>
        </p:nvCxnSpPr>
        <p:spPr>
          <a:xfrm rot="5400000">
            <a:off x="2971800" y="2800350"/>
            <a:ext cx="3200400" cy="0"/>
          </a:xfrm>
          <a:prstGeom prst="line">
            <a:avLst/>
          </a:prstGeom>
          <a:ln w="12700" cap="flat" cmpd="sng" algn="ctr">
            <a:solidFill>
              <a:srgbClr val="82CED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28600"/>
            <a:ext cx="8229600" cy="857250"/>
          </a:xfrm>
        </p:spPr>
        <p:txBody>
          <a:bodyPr/>
          <a:lstStyle>
            <a:lvl1pPr algn="l">
              <a:defRPr sz="3200" baseline="0">
                <a:solidFill>
                  <a:srgbClr val="1A134C"/>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00401"/>
          </a:xfrm>
        </p:spPr>
        <p:txBody>
          <a:bodyPr/>
          <a:lstStyle>
            <a:lvl1pPr>
              <a:defRPr sz="2100" b="0" i="0" baseline="0">
                <a:solidFill>
                  <a:srgbClr val="08459A"/>
                </a:solidFill>
                <a:latin typeface="CentSchbook BT Roman"/>
              </a:defRPr>
            </a:lvl1pPr>
            <a:lvl2pPr>
              <a:buFont typeface="Wingdings" charset="2"/>
              <a:buChar char="§"/>
              <a:defRPr sz="1900" b="0" i="0">
                <a:solidFill>
                  <a:srgbClr val="08459A"/>
                </a:solidFill>
                <a:latin typeface="CentSchbook BT Roman"/>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00151"/>
            <a:ext cx="4038600" cy="3200400"/>
          </a:xfrm>
        </p:spPr>
        <p:txBody>
          <a:bodyPr/>
          <a:lstStyle>
            <a:lvl1pPr>
              <a:defRPr sz="2100">
                <a:solidFill>
                  <a:srgbClr val="1A134C"/>
                </a:solidFill>
                <a:latin typeface="CentSchbook BT Roman"/>
              </a:defRPr>
            </a:lvl1pPr>
            <a:lvl2pPr>
              <a:buFont typeface="Wingdings" charset="2"/>
              <a:buChar char="§"/>
              <a:defRPr sz="1900">
                <a:solidFill>
                  <a:srgbClr val="1A134C"/>
                </a:solidFill>
                <a:latin typeface="CentSchbook BT Roman"/>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1" name="TextBox 10"/>
          <p:cNvSpPr txBox="1"/>
          <p:nvPr userDrawn="1"/>
        </p:nvSpPr>
        <p:spPr>
          <a:xfrm>
            <a:off x="8434388" y="4705350"/>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chemeClr val="bg1"/>
                </a:solidFill>
              </a:rPr>
              <a:pPr eaLnBrk="1" hangingPunct="1">
                <a:defRPr/>
              </a:pPr>
              <a:t>‹#›</a:t>
            </a:fld>
            <a:endParaRPr lang="en-US" sz="1100" dirty="0">
              <a:solidFill>
                <a:schemeClr val="bg1"/>
              </a:solidFill>
            </a:endParaRPr>
          </a:p>
        </p:txBody>
      </p:sp>
    </p:spTree>
    <p:extLst>
      <p:ext uri="{BB962C8B-B14F-4D97-AF65-F5344CB8AC3E}">
        <p14:creationId xmlns:p14="http://schemas.microsoft.com/office/powerpoint/2010/main" val="1274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857250"/>
          </a:xfrm>
          <a:ln>
            <a:noFill/>
          </a:ln>
        </p:spPr>
        <p:txBody>
          <a:bodyPr/>
          <a:lstStyle>
            <a:lvl1pPr algn="l">
              <a:defRPr>
                <a:solidFill>
                  <a:srgbClr val="1A134C"/>
                </a:solidFill>
              </a:defRPr>
            </a:lvl1pPr>
          </a:lstStyle>
          <a:p>
            <a:r>
              <a:rPr lang="en-US" dirty="0"/>
              <a:t>Click to edit Master title style</a:t>
            </a:r>
          </a:p>
        </p:txBody>
      </p:sp>
      <p:sp>
        <p:nvSpPr>
          <p:cNvPr id="9" name="Chart Placeholder 8"/>
          <p:cNvSpPr>
            <a:spLocks noGrp="1"/>
          </p:cNvSpPr>
          <p:nvPr>
            <p:ph type="chart" sz="quarter" idx="10"/>
          </p:nvPr>
        </p:nvSpPr>
        <p:spPr>
          <a:xfrm>
            <a:off x="457200" y="1200150"/>
            <a:ext cx="8229600" cy="2743200"/>
          </a:xfrm>
        </p:spPr>
        <p:txBody>
          <a:bodyPr/>
          <a:lstStyle>
            <a:lvl1pPr>
              <a:buNone/>
              <a:defRPr/>
            </a:lvl1pPr>
          </a:lstStyle>
          <a:p>
            <a:pPr lvl="0"/>
            <a:endParaRPr lang="en-US" noProof="0" dirty="0"/>
          </a:p>
        </p:txBody>
      </p:sp>
      <p:sp>
        <p:nvSpPr>
          <p:cNvPr id="11" name="Text Placeholder 10"/>
          <p:cNvSpPr>
            <a:spLocks noGrp="1"/>
          </p:cNvSpPr>
          <p:nvPr>
            <p:ph type="body" sz="quarter" idx="11"/>
          </p:nvPr>
        </p:nvSpPr>
        <p:spPr>
          <a:xfrm>
            <a:off x="457200" y="4000501"/>
            <a:ext cx="8229600" cy="400050"/>
          </a:xfrm>
        </p:spPr>
        <p:txBody>
          <a:bodyPr/>
          <a:lstStyle>
            <a:lvl1pPr>
              <a:buNone/>
              <a:defRPr sz="1200">
                <a:solidFill>
                  <a:srgbClr val="005BAA"/>
                </a:solidFill>
              </a:defRPr>
            </a:lvl1pPr>
          </a:lstStyle>
          <a:p>
            <a:pPr lvl="0"/>
            <a:r>
              <a:rPr lang="en-US" dirty="0"/>
              <a:t>Click to edit Master text styles</a:t>
            </a:r>
          </a:p>
        </p:txBody>
      </p:sp>
      <p:sp>
        <p:nvSpPr>
          <p:cNvPr id="13" name="TextBox 12"/>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dirty="0">
              <a:solidFill>
                <a:srgbClr val="FFFFFF"/>
              </a:solidFill>
            </a:endParaRPr>
          </a:p>
        </p:txBody>
      </p:sp>
    </p:spTree>
    <p:extLst>
      <p:ext uri="{BB962C8B-B14F-4D97-AF65-F5344CB8AC3E}">
        <p14:creationId xmlns:p14="http://schemas.microsoft.com/office/powerpoint/2010/main" val="246468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9581"/>
            <a:ext cx="4038600" cy="3369469"/>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457200" y="3943351"/>
            <a:ext cx="4038600" cy="56435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a:t>Click to edit Master text styles</a:t>
            </a:r>
          </a:p>
        </p:txBody>
      </p:sp>
      <p:sp>
        <p:nvSpPr>
          <p:cNvPr id="7" name="Text Placeholder 2"/>
          <p:cNvSpPr>
            <a:spLocks noGrp="1"/>
          </p:cNvSpPr>
          <p:nvPr>
            <p:ph type="body" idx="10"/>
          </p:nvPr>
        </p:nvSpPr>
        <p:spPr>
          <a:xfrm>
            <a:off x="4648200" y="342901"/>
            <a:ext cx="3962400" cy="3369469"/>
          </a:xfrm>
        </p:spPr>
        <p:txBody>
          <a:bodyPr>
            <a:normAutofit/>
          </a:bodyPr>
          <a:lstStyle>
            <a:lvl1pPr marL="0" indent="0" algn="l">
              <a:spcBef>
                <a:spcPts val="0"/>
              </a:spcBef>
              <a:buNone/>
              <a:defRPr sz="2100" b="0" i="0" baseline="0">
                <a:solidFill>
                  <a:srgbClr val="08459A"/>
                </a:solidFill>
                <a:latin typeface="CentSchbook BT Roman"/>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dirty="0"/>
              <a:t>Click to edit Master text styles</a:t>
            </a:r>
          </a:p>
        </p:txBody>
      </p:sp>
      <p:sp>
        <p:nvSpPr>
          <p:cNvPr id="11" name="TextBox 10"/>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dirty="0">
              <a:solidFill>
                <a:srgbClr val="FFFFFF"/>
              </a:solidFill>
            </a:endParaRPr>
          </a:p>
        </p:txBody>
      </p:sp>
    </p:spTree>
    <p:extLst>
      <p:ext uri="{BB962C8B-B14F-4D97-AF65-F5344CB8AC3E}">
        <p14:creationId xmlns:p14="http://schemas.microsoft.com/office/powerpoint/2010/main" val="333051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342900"/>
            <a:ext cx="8229600" cy="3600450"/>
          </a:xfrm>
        </p:spPr>
        <p:txBody>
          <a:bodyPr rtlCol="0">
            <a:normAutofit/>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dirty="0"/>
              <a:t>Click icon to add picture</a:t>
            </a:r>
          </a:p>
        </p:txBody>
      </p:sp>
      <p:sp>
        <p:nvSpPr>
          <p:cNvPr id="8" name="Text Placeholder 7"/>
          <p:cNvSpPr>
            <a:spLocks noGrp="1"/>
          </p:cNvSpPr>
          <p:nvPr>
            <p:ph type="body" sz="quarter" idx="10"/>
          </p:nvPr>
        </p:nvSpPr>
        <p:spPr>
          <a:xfrm>
            <a:off x="457200" y="4057651"/>
            <a:ext cx="8229600" cy="342899"/>
          </a:xfrm>
        </p:spPr>
        <p:txBody>
          <a:bodyPr/>
          <a:lstStyle>
            <a:lvl1pPr>
              <a:buNone/>
              <a:defRPr sz="1200">
                <a:solidFill>
                  <a:srgbClr val="1A134C"/>
                </a:solidFill>
              </a:defRPr>
            </a:lvl1pPr>
          </a:lstStyle>
          <a:p>
            <a:pPr lvl="0"/>
            <a:r>
              <a:rPr lang="en-US" dirty="0"/>
              <a:t>Click to edit Master text styles</a:t>
            </a:r>
          </a:p>
        </p:txBody>
      </p:sp>
      <p:sp>
        <p:nvSpPr>
          <p:cNvPr id="10" name="TextBox 9"/>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dirty="0">
              <a:solidFill>
                <a:srgbClr val="FFFFFF"/>
              </a:solidFill>
            </a:endParaRPr>
          </a:p>
        </p:txBody>
      </p:sp>
    </p:spTree>
    <p:extLst>
      <p:ext uri="{BB962C8B-B14F-4D97-AF65-F5344CB8AC3E}">
        <p14:creationId xmlns:p14="http://schemas.microsoft.com/office/powerpoint/2010/main" val="147153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9582"/>
            <a:ext cx="2971800" cy="1426369"/>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457200" y="3886200"/>
            <a:ext cx="8229600" cy="742950"/>
          </a:xfrm>
        </p:spPr>
        <p:txBody>
          <a:bodyPr/>
          <a:lstStyle>
            <a:lvl1pPr marL="0" indent="0">
              <a:buNone/>
              <a:defRPr sz="1200" baseline="0">
                <a:solidFill>
                  <a:srgbClr val="1A134C"/>
                </a:solidFill>
              </a:defRPr>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dirty="0"/>
              <a:t>Click to edit Master text styles</a:t>
            </a:r>
          </a:p>
        </p:txBody>
      </p:sp>
      <p:sp>
        <p:nvSpPr>
          <p:cNvPr id="11" name="Picture Placeholder 2"/>
          <p:cNvSpPr>
            <a:spLocks noGrp="1"/>
          </p:cNvSpPr>
          <p:nvPr>
            <p:ph type="pic" idx="10"/>
          </p:nvPr>
        </p:nvSpPr>
        <p:spPr>
          <a:xfrm>
            <a:off x="3657600" y="459582"/>
            <a:ext cx="5029200" cy="3255168"/>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dirty="0"/>
              <a:t>Click icon to add picture</a:t>
            </a:r>
          </a:p>
        </p:txBody>
      </p:sp>
      <p:sp>
        <p:nvSpPr>
          <p:cNvPr id="10" name="Picture Placeholder 9"/>
          <p:cNvSpPr>
            <a:spLocks noGrp="1"/>
          </p:cNvSpPr>
          <p:nvPr>
            <p:ph type="pic" sz="quarter" idx="11"/>
          </p:nvPr>
        </p:nvSpPr>
        <p:spPr>
          <a:xfrm>
            <a:off x="457200" y="2057400"/>
            <a:ext cx="2971800" cy="1657349"/>
          </a:xfrm>
        </p:spPr>
        <p:txBody>
          <a:bodyPr/>
          <a:lstStyle>
            <a:lvl1pPr marL="0" marR="0" indent="-306146" algn="l" defTabSz="408194" rtl="0" eaLnBrk="0" fontAlgn="base" latinLnBrk="0" hangingPunct="0">
              <a:lnSpc>
                <a:spcPct val="100000"/>
              </a:lnSpc>
              <a:spcBef>
                <a:spcPct val="20000"/>
              </a:spcBef>
              <a:spcAft>
                <a:spcPct val="0"/>
              </a:spcAft>
              <a:buClr>
                <a:srgbClr val="3971AB"/>
              </a:buClr>
              <a:buSzTx/>
              <a:buFont typeface="Wingdings" pitchFamily="-107" charset="2"/>
              <a:buNone/>
              <a:tabLst/>
              <a:defRPr/>
            </a:lvl1pPr>
          </a:lstStyle>
          <a:p>
            <a:pPr lvl="0"/>
            <a:r>
              <a:rPr lang="en-US" noProof="0" dirty="0"/>
              <a:t>Click icon to add picture</a:t>
            </a:r>
          </a:p>
          <a:p>
            <a:pPr lvl="0"/>
            <a:endParaRPr lang="en-US" noProof="0" dirty="0"/>
          </a:p>
        </p:txBody>
      </p:sp>
      <p:sp>
        <p:nvSpPr>
          <p:cNvPr id="12" name="TextBox 11"/>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dirty="0">
              <a:solidFill>
                <a:srgbClr val="FFFFFF"/>
              </a:solidFill>
            </a:endParaRPr>
          </a:p>
        </p:txBody>
      </p:sp>
    </p:spTree>
    <p:extLst>
      <p:ext uri="{BB962C8B-B14F-4D97-AF65-F5344CB8AC3E}">
        <p14:creationId xmlns:p14="http://schemas.microsoft.com/office/powerpoint/2010/main" val="133501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9581"/>
            <a:ext cx="2971800" cy="3255169"/>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457200" y="3886200"/>
            <a:ext cx="8229600" cy="514350"/>
          </a:xfrm>
        </p:spPr>
        <p:txBody>
          <a:bodyPr/>
          <a:lstStyle>
            <a:lvl1pPr marL="0" indent="0">
              <a:buNone/>
              <a:defRPr sz="1200" baseline="0">
                <a:solidFill>
                  <a:srgbClr val="1A134C"/>
                </a:solidFill>
              </a:defRPr>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dirty="0"/>
              <a:t>Click to edit Master text styles</a:t>
            </a:r>
          </a:p>
        </p:txBody>
      </p:sp>
      <p:sp>
        <p:nvSpPr>
          <p:cNvPr id="11" name="Picture Placeholder 2"/>
          <p:cNvSpPr>
            <a:spLocks noGrp="1"/>
          </p:cNvSpPr>
          <p:nvPr>
            <p:ph type="pic" idx="10"/>
          </p:nvPr>
        </p:nvSpPr>
        <p:spPr>
          <a:xfrm>
            <a:off x="3657600" y="459582"/>
            <a:ext cx="5029200" cy="3255168"/>
          </a:xfrm>
        </p:spPr>
        <p:txBody>
          <a:bodyPr rtlCol="0">
            <a:normAutofit/>
          </a:bodyPr>
          <a:lstStyle>
            <a:lvl1pPr marL="0" indent="0">
              <a:buNone/>
              <a:defRPr sz="21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pPr lvl="0"/>
            <a:r>
              <a:rPr lang="en-US" noProof="0" dirty="0"/>
              <a:t>Click icon to add picture</a:t>
            </a:r>
          </a:p>
        </p:txBody>
      </p:sp>
      <p:sp>
        <p:nvSpPr>
          <p:cNvPr id="10" name="TextBox 9"/>
          <p:cNvSpPr txBox="1"/>
          <p:nvPr userDrawn="1"/>
        </p:nvSpPr>
        <p:spPr>
          <a:xfrm>
            <a:off x="8434388" y="4682238"/>
            <a:ext cx="404813" cy="251712"/>
          </a:xfrm>
          <a:prstGeom prst="rect">
            <a:avLst/>
          </a:prstGeom>
          <a:noFill/>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1E61D8FA-81E0-D749-BCA4-40B60AF23BEF}" type="slidenum">
              <a:rPr lang="en-US" sz="1100" smtClean="0">
                <a:solidFill>
                  <a:srgbClr val="FFFFFF"/>
                </a:solidFill>
              </a:rPr>
              <a:pPr eaLnBrk="1" hangingPunct="1">
                <a:defRPr/>
              </a:pPr>
              <a:t>‹#›</a:t>
            </a:fld>
            <a:endParaRPr lang="en-US" sz="1100" dirty="0">
              <a:solidFill>
                <a:srgbClr val="FFFFFF"/>
              </a:solidFill>
            </a:endParaRPr>
          </a:p>
        </p:txBody>
      </p:sp>
    </p:spTree>
    <p:extLst>
      <p:ext uri="{BB962C8B-B14F-4D97-AF65-F5344CB8AC3E}">
        <p14:creationId xmlns:p14="http://schemas.microsoft.com/office/powerpoint/2010/main" val="247144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4594623"/>
            <a:ext cx="9153144" cy="5679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dirty="0">
              <a:solidFill>
                <a:schemeClr val="tx2"/>
              </a:solidFill>
            </a:endParaRPr>
          </a:p>
        </p:txBody>
      </p:sp>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200150"/>
            <a:ext cx="8229600" cy="3394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3" name="ACLU_national logo_white_rgb.png"/>
          <p:cNvPicPr>
            <a:picLocks noChangeAspect="1"/>
          </p:cNvPicPr>
          <p:nvPr userDrawn="1"/>
        </p:nvPicPr>
        <p:blipFill>
          <a:blip r:embed="rId13"/>
          <a:srcRect/>
          <a:stretch/>
        </p:blipFill>
        <p:spPr>
          <a:xfrm>
            <a:off x="462801" y="4676322"/>
            <a:ext cx="750797" cy="391886"/>
          </a:xfrm>
          <a:prstGeom prst="rect">
            <a:avLst/>
          </a:prstGeom>
        </p:spPr>
      </p:pic>
    </p:spTree>
  </p:cSld>
  <p:clrMap bg1="lt1" tx1="dk1" bg2="lt2" tx2="dk2" accent1="accent1" accent2="accent2" accent3="accent3" accent4="accent4" accent5="accent5" accent6="accent6" hlink="hlink" folHlink="folHlink"/>
  <p:sldLayoutIdLst>
    <p:sldLayoutId id="2147484279" r:id="rId1"/>
    <p:sldLayoutId id="2147484268" r:id="rId2"/>
    <p:sldLayoutId id="2147484276" r:id="rId3"/>
    <p:sldLayoutId id="2147484269" r:id="rId4"/>
    <p:sldLayoutId id="2147484275" r:id="rId5"/>
    <p:sldLayoutId id="2147484271" r:id="rId6"/>
    <p:sldLayoutId id="2147484274" r:id="rId7"/>
    <p:sldLayoutId id="2147484273" r:id="rId8"/>
    <p:sldLayoutId id="2147484272" r:id="rId9"/>
    <p:sldLayoutId id="2147484278" r:id="rId10"/>
    <p:sldLayoutId id="2147484280" r:id="rId11"/>
  </p:sldLayoutIdLst>
  <p:txStyles>
    <p:titleStyle>
      <a:lvl1pPr algn="ctr" defTabSz="408194" rtl="0" eaLnBrk="0" fontAlgn="base" hangingPunct="0">
        <a:spcBef>
          <a:spcPct val="0"/>
        </a:spcBef>
        <a:spcAft>
          <a:spcPct val="0"/>
        </a:spcAft>
        <a:defRPr sz="3200" b="1" kern="1200">
          <a:solidFill>
            <a:srgbClr val="3971AB"/>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p:titleStyle>
    <p:bodyStyle>
      <a:lvl1pPr marL="306146" indent="-306146" algn="l" defTabSz="408194" rtl="0" eaLnBrk="0" fontAlgn="base" hangingPunct="0">
        <a:spcBef>
          <a:spcPct val="20000"/>
        </a:spcBef>
        <a:spcAft>
          <a:spcPct val="0"/>
        </a:spcAft>
        <a:buClr>
          <a:srgbClr val="3971AB"/>
        </a:buClr>
        <a:buFont typeface="Wingdings" charset="0"/>
        <a:buChar char="§"/>
        <a:defRPr sz="2100" kern="1200">
          <a:solidFill>
            <a:srgbClr val="00365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Evie/Dropbox/ACLU/People%20Power/PPT%20Template/LadyLibertyEngraved.jpg"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Evie/Dropbox/ACLU/Branding/National%20Logo/SCREEN%20RGB/ACLU_national%20logo_white_rgb.png"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625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dirty="0">
              <a:solidFill>
                <a:schemeClr val="lt1"/>
              </a:solidFill>
            </a:endParaRPr>
          </a:p>
        </p:txBody>
      </p:sp>
      <p:sp>
        <p:nvSpPr>
          <p:cNvPr id="2" name="Title 1"/>
          <p:cNvSpPr>
            <a:spLocks noGrp="1"/>
          </p:cNvSpPr>
          <p:nvPr>
            <p:ph type="title"/>
          </p:nvPr>
        </p:nvSpPr>
        <p:spPr>
          <a:xfrm>
            <a:off x="381000" y="563093"/>
            <a:ext cx="8534400" cy="1018057"/>
          </a:xfrm>
        </p:spPr>
        <p:txBody>
          <a:bodyPr/>
          <a:lstStyle/>
          <a:p>
            <a:r>
              <a:rPr lang="en-US" sz="5000" b="1" dirty="0">
                <a:solidFill>
                  <a:schemeClr val="bg1"/>
                </a:solidFill>
                <a:latin typeface="Arial"/>
                <a:cs typeface="Arial"/>
              </a:rPr>
              <a:t>Your Constitutional Rights</a:t>
            </a:r>
          </a:p>
        </p:txBody>
      </p:sp>
      <p:sp>
        <p:nvSpPr>
          <p:cNvPr id="6" name="Subtitle 4"/>
          <p:cNvSpPr txBox="1">
            <a:spLocks/>
          </p:cNvSpPr>
          <p:nvPr/>
        </p:nvSpPr>
        <p:spPr>
          <a:xfrm>
            <a:off x="381000" y="1352550"/>
            <a:ext cx="8229600" cy="571499"/>
          </a:xfrm>
          <a:prstGeom prst="rect">
            <a:avLst/>
          </a:prstGeom>
        </p:spPr>
        <p:txBody>
          <a:bodyPr/>
          <a:lstStyle>
            <a:lvl1pPr marL="306146" indent="-306146" algn="l" defTabSz="408194" rtl="0" eaLnBrk="0" fontAlgn="base" hangingPunct="0">
              <a:spcBef>
                <a:spcPct val="20000"/>
              </a:spcBef>
              <a:spcAft>
                <a:spcPct val="0"/>
              </a:spcAft>
              <a:buClr>
                <a:srgbClr val="3971AB"/>
              </a:buClr>
              <a:buFont typeface="Wingdings" charset="0"/>
              <a:buChar char="§"/>
              <a:defRPr sz="2100" kern="1200">
                <a:solidFill>
                  <a:srgbClr val="00365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800" b="1" dirty="0"/>
              <a:t>(and why </a:t>
            </a:r>
            <a:r>
              <a:rPr lang="en-US" sz="2800" b="1" u="sng" dirty="0"/>
              <a:t>YOU</a:t>
            </a:r>
            <a:r>
              <a:rPr lang="en-US" sz="2800" b="1" dirty="0"/>
              <a:t> should care!)</a:t>
            </a:r>
          </a:p>
        </p:txBody>
      </p:sp>
      <p:pic>
        <p:nvPicPr>
          <p:cNvPr id="8" name="ACLU_national logo_white_rgb.png">
            <a:extLst>
              <a:ext uri="{FF2B5EF4-FFF2-40B4-BE49-F238E27FC236}">
                <a16:creationId xmlns:a16="http://schemas.microsoft.com/office/drawing/2014/main" id="{4E43CD1B-2BA9-8146-B65B-2B0963793644}"/>
              </a:ext>
            </a:extLst>
          </p:cNvPr>
          <p:cNvPicPr>
            <a:picLocks noChangeAspect="1"/>
          </p:cNvPicPr>
          <p:nvPr/>
        </p:nvPicPr>
        <p:blipFill>
          <a:blip r:embed="rId2"/>
          <a:srcRect/>
          <a:stretch/>
        </p:blipFill>
        <p:spPr>
          <a:xfrm>
            <a:off x="456636" y="4095750"/>
            <a:ext cx="1480737" cy="772885"/>
          </a:xfrm>
          <a:prstGeom prst="rect">
            <a:avLst/>
          </a:prstGeom>
        </p:spPr>
      </p:pic>
    </p:spTree>
    <p:extLst>
      <p:ext uri="{BB962C8B-B14F-4D97-AF65-F5344CB8AC3E}">
        <p14:creationId xmlns:p14="http://schemas.microsoft.com/office/powerpoint/2010/main" val="316354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r>
              <a:rPr lang="en-US" dirty="0"/>
              <a:t>Rights for Students with Disabilities</a:t>
            </a:r>
          </a:p>
        </p:txBody>
      </p:sp>
      <p:sp>
        <p:nvSpPr>
          <p:cNvPr id="23554" name="Content Placeholder 4"/>
          <p:cNvSpPr>
            <a:spLocks noGrp="1"/>
          </p:cNvSpPr>
          <p:nvPr>
            <p:ph sz="half" idx="1"/>
          </p:nvPr>
        </p:nvSpPr>
        <p:spPr/>
        <p:txBody>
          <a:bodyPr/>
          <a:lstStyle/>
          <a:p>
            <a:r>
              <a:rPr lang="en-US" dirty="0"/>
              <a:t>Right to a “fair and appropriate education”</a:t>
            </a:r>
          </a:p>
          <a:p>
            <a:r>
              <a:rPr lang="en-US" dirty="0"/>
              <a:t>Parents have the right to participate in educational planning and IEP creation.</a:t>
            </a:r>
          </a:p>
          <a:p>
            <a:r>
              <a:rPr lang="en-US" dirty="0"/>
              <a:t>Schools must follow special rules when disciplining students with disabilities.</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67300" y="1200150"/>
            <a:ext cx="3200400" cy="3200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Rights</a:t>
            </a:r>
          </a:p>
        </p:txBody>
      </p:sp>
      <p:sp>
        <p:nvSpPr>
          <p:cNvPr id="4" name="Content Placeholder 3"/>
          <p:cNvSpPr>
            <a:spLocks noGrp="1"/>
          </p:cNvSpPr>
          <p:nvPr>
            <p:ph sz="half" idx="1"/>
          </p:nvPr>
        </p:nvSpPr>
        <p:spPr/>
        <p:txBody>
          <a:bodyPr/>
          <a:lstStyle/>
          <a:p>
            <a:r>
              <a:rPr lang="en-US" sz="2000" dirty="0"/>
              <a:t>Students have the right to go to public school regardless of immigration status</a:t>
            </a:r>
          </a:p>
          <a:p>
            <a:r>
              <a:rPr lang="en-US" sz="2000" dirty="0"/>
              <a:t>The school cannot report a student’s immigration status to immigration authorities</a:t>
            </a:r>
          </a:p>
          <a:p>
            <a:r>
              <a:rPr lang="en-US" sz="2000" dirty="0"/>
              <a:t>Students cannot be expelled for being undocumented</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740217"/>
            <a:ext cx="4038600" cy="212026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228600"/>
            <a:ext cx="73152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ctr" anchorCtr="0" compatLnSpc="1">
            <a:prstTxWarp prst="textNoShape">
              <a:avLst/>
            </a:prstTxWarp>
          </a:bodyPr>
          <a:lstStyle>
            <a:lvl1pPr algn="l" defTabSz="408194" rtl="0" eaLnBrk="0" fontAlgn="base" hangingPunct="0">
              <a:spcBef>
                <a:spcPct val="0"/>
              </a:spcBef>
              <a:spcAft>
                <a:spcPct val="0"/>
              </a:spcAft>
              <a:defRPr sz="3200" b="1" kern="1200">
                <a:solidFill>
                  <a:srgbClr val="1A134C"/>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a:lstStyle>
          <a:p>
            <a:r>
              <a:rPr lang="en-US" dirty="0"/>
              <a:t>LGBTQ+ Rights at School</a:t>
            </a:r>
          </a:p>
        </p:txBody>
      </p:sp>
      <p:sp>
        <p:nvSpPr>
          <p:cNvPr id="9" name="Content Placeholder 8"/>
          <p:cNvSpPr>
            <a:spLocks noGrp="1"/>
          </p:cNvSpPr>
          <p:nvPr>
            <p:ph idx="1"/>
          </p:nvPr>
        </p:nvSpPr>
        <p:spPr/>
        <p:txBody>
          <a:bodyPr anchor="ctr"/>
          <a:lstStyle/>
          <a:p>
            <a:r>
              <a:rPr lang="en-US" dirty="0"/>
              <a:t>The Code of Conduct must be applied equally, regardless of sex, gender or sexual orientation.</a:t>
            </a:r>
          </a:p>
          <a:p>
            <a:r>
              <a:rPr lang="en-US" dirty="0"/>
              <a:t>Schools have a responsibility to protect students from bullying and harassment.</a:t>
            </a:r>
          </a:p>
          <a:p>
            <a:r>
              <a:rPr lang="en-US" dirty="0"/>
              <a:t>If the school allows non-academic student clubs, it must allow students to form a Gay-Straight Alliance.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571" y="3562350"/>
            <a:ext cx="1564723" cy="1017212"/>
          </a:xfrm>
          <a:prstGeom prst="rect">
            <a:avLst/>
          </a:prstGeom>
        </p:spPr>
      </p:pic>
    </p:spTree>
    <p:extLst>
      <p:ext uri="{BB962C8B-B14F-4D97-AF65-F5344CB8AC3E}">
        <p14:creationId xmlns:p14="http://schemas.microsoft.com/office/powerpoint/2010/main" val="287766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Rights Surrounding Pregnancy &amp; Sexual Health</a:t>
            </a:r>
          </a:p>
        </p:txBody>
      </p:sp>
      <p:sp>
        <p:nvSpPr>
          <p:cNvPr id="4" name="Content Placeholder 3"/>
          <p:cNvSpPr>
            <a:spLocks noGrp="1"/>
          </p:cNvSpPr>
          <p:nvPr>
            <p:ph sz="half" idx="1"/>
          </p:nvPr>
        </p:nvSpPr>
        <p:spPr/>
        <p:txBody>
          <a:bodyPr/>
          <a:lstStyle/>
          <a:p>
            <a:r>
              <a:rPr lang="en-US" sz="1900" dirty="0"/>
              <a:t>Can pregnant girls be forced to leave school?</a:t>
            </a:r>
          </a:p>
          <a:p>
            <a:pPr lvl="1"/>
            <a:r>
              <a:rPr lang="en-US" dirty="0"/>
              <a:t>No.</a:t>
            </a:r>
          </a:p>
          <a:p>
            <a:r>
              <a:rPr lang="en-US" sz="1900" dirty="0"/>
              <a:t>Is parental permission required to get birth control?</a:t>
            </a:r>
          </a:p>
          <a:p>
            <a:pPr lvl="1"/>
            <a:r>
              <a:rPr lang="en-US" dirty="0"/>
              <a:t>Only if it requires a prescription.</a:t>
            </a:r>
          </a:p>
          <a:p>
            <a:r>
              <a:rPr lang="en-US" sz="1900" dirty="0"/>
              <a:t>Is parental permission required to get an abortion?</a:t>
            </a:r>
          </a:p>
          <a:p>
            <a:pPr lvl="1"/>
            <a:r>
              <a:rPr lang="en-US" sz="1700" dirty="0"/>
              <a:t>Probably, but you may be able to a waiver process.</a:t>
            </a:r>
          </a:p>
          <a:p>
            <a:pPr lvl="1"/>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2281" y="1200150"/>
            <a:ext cx="3710438" cy="3200400"/>
          </a:xfrm>
        </p:spPr>
      </p:pic>
    </p:spTree>
    <p:extLst>
      <p:ext uri="{BB962C8B-B14F-4D97-AF65-F5344CB8AC3E}">
        <p14:creationId xmlns:p14="http://schemas.microsoft.com/office/powerpoint/2010/main" val="412382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sz="3000" dirty="0"/>
              <a:t>Protect your rights!</a:t>
            </a:r>
          </a:p>
        </p:txBody>
      </p:sp>
      <p:sp>
        <p:nvSpPr>
          <p:cNvPr id="19459" name="Text Placeholder 6"/>
          <p:cNvSpPr>
            <a:spLocks noGrp="1"/>
          </p:cNvSpPr>
          <p:nvPr>
            <p:ph idx="1"/>
          </p:nvPr>
        </p:nvSpPr>
        <p:spPr/>
        <p:txBody>
          <a:bodyPr/>
          <a:lstStyle/>
          <a:p>
            <a:r>
              <a:rPr lang="en-US" sz="2000" dirty="0"/>
              <a:t>Report abuse to school staff your school handbook identifies as responsible for receiving reports and complaints.</a:t>
            </a:r>
          </a:p>
          <a:p>
            <a:r>
              <a:rPr lang="en-US" sz="2000" dirty="0"/>
              <a:t>Keep a list of discriminatory incidents at your school</a:t>
            </a:r>
          </a:p>
          <a:p>
            <a:r>
              <a:rPr lang="en-US" altLang="ja-JP" sz="2000" dirty="0"/>
              <a:t>Report behaviors to superintendent or school board</a:t>
            </a:r>
          </a:p>
          <a:p>
            <a:r>
              <a:rPr lang="en-US" altLang="ja-JP" sz="2000" dirty="0"/>
              <a:t>Keep written records of everything you submit and receive</a:t>
            </a:r>
          </a:p>
          <a:p>
            <a:r>
              <a:rPr lang="en-US" altLang="ja-JP" sz="2000" dirty="0"/>
              <a:t>File a complaint with the US Department of Education’s Office of Civil Rights</a:t>
            </a:r>
          </a:p>
          <a:p>
            <a:r>
              <a:rPr lang="en-US" altLang="ja-JP" sz="2000" dirty="0"/>
              <a:t>Contact Civil Rights Groups </a:t>
            </a:r>
          </a:p>
        </p:txBody>
      </p:sp>
      <p:sp>
        <p:nvSpPr>
          <p:cNvPr id="19461" name="TextBox 8"/>
          <p:cNvSpPr txBox="1">
            <a:spLocks noChangeArrowheads="1"/>
          </p:cNvSpPr>
          <p:nvPr/>
        </p:nvSpPr>
        <p:spPr bwMode="auto">
          <a:xfrm>
            <a:off x="7696200" y="171451"/>
            <a:ext cx="1906588" cy="332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chemeClr val="bg1"/>
                </a:solidFill>
              </a:rPr>
              <a:t>LAYOUT 1</a:t>
            </a:r>
          </a:p>
        </p:txBody>
      </p:sp>
    </p:spTree>
    <p:extLst>
      <p:ext uri="{BB962C8B-B14F-4D97-AF65-F5344CB8AC3E}">
        <p14:creationId xmlns:p14="http://schemas.microsoft.com/office/powerpoint/2010/main" val="163621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8"/>
          <p:cNvSpPr>
            <a:spLocks noGrp="1"/>
          </p:cNvSpPr>
          <p:nvPr>
            <p:ph type="body" idx="10"/>
          </p:nvPr>
        </p:nvSpPr>
        <p:spPr>
          <a:xfrm>
            <a:off x="3429000" y="1504950"/>
            <a:ext cx="5562600" cy="1447800"/>
          </a:xfrm>
        </p:spPr>
        <p:txBody>
          <a:bodyPr>
            <a:normAutofit/>
          </a:bodyPr>
          <a:lstStyle/>
          <a:p>
            <a:pPr>
              <a:lnSpc>
                <a:spcPct val="90000"/>
              </a:lnSpc>
            </a:pPr>
            <a:r>
              <a:rPr lang="en-US" sz="2500" b="1" dirty="0">
                <a:solidFill>
                  <a:srgbClr val="232360"/>
                </a:solidFill>
                <a:latin typeface="Arial" charset="0"/>
                <a:ea typeface="ＭＳ Ｐゴシック" charset="0"/>
                <a:cs typeface="ＭＳ Ｐゴシック" charset="0"/>
              </a:rPr>
              <a:t>For more information:</a:t>
            </a:r>
          </a:p>
          <a:p>
            <a:pPr>
              <a:lnSpc>
                <a:spcPct val="90000"/>
              </a:lnSpc>
            </a:pPr>
            <a:endParaRPr lang="en-US" dirty="0">
              <a:solidFill>
                <a:srgbClr val="1A134C"/>
              </a:solidFill>
              <a:latin typeface="Arial" charset="0"/>
              <a:ea typeface="ＭＳ Ｐゴシック" charset="0"/>
              <a:cs typeface="ＭＳ Ｐゴシック" charset="0"/>
            </a:endParaRPr>
          </a:p>
          <a:p>
            <a:pPr>
              <a:lnSpc>
                <a:spcPct val="70000"/>
              </a:lnSpc>
              <a:spcAft>
                <a:spcPts val="536"/>
              </a:spcAft>
            </a:pPr>
            <a:r>
              <a:rPr lang="en-US" dirty="0">
                <a:solidFill>
                  <a:srgbClr val="1A134C"/>
                </a:solidFill>
                <a:ea typeface="ＭＳ Ｐゴシック" charset="0"/>
                <a:cs typeface="ＭＳ Ｐゴシック" charset="0"/>
              </a:rPr>
              <a:t>www.aclufl.org</a:t>
            </a:r>
          </a:p>
        </p:txBody>
      </p:sp>
      <p:sp>
        <p:nvSpPr>
          <p:cNvPr id="5" name="Text Placeholder 5"/>
          <p:cNvSpPr txBox="1">
            <a:spLocks/>
          </p:cNvSpPr>
          <p:nvPr/>
        </p:nvSpPr>
        <p:spPr bwMode="auto">
          <a:xfrm>
            <a:off x="304800" y="4013200"/>
            <a:ext cx="905256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t" anchorCtr="0" compatLnSpc="1">
            <a:prstTxWarp prst="textNoShape">
              <a:avLst/>
            </a:prstTxWarp>
          </a:bodyPr>
          <a:lstStyle>
            <a:lvl1pPr marL="306146" indent="-306146" algn="l" defTabSz="408194" rtl="0" eaLnBrk="0" fontAlgn="base" hangingPunct="0">
              <a:spcBef>
                <a:spcPct val="20000"/>
              </a:spcBef>
              <a:spcAft>
                <a:spcPct val="0"/>
              </a:spcAft>
              <a:buClr>
                <a:srgbClr val="3971AB"/>
              </a:buClr>
              <a:buFont typeface="Wingdings" charset="0"/>
              <a:buNone/>
              <a:defRPr sz="1200" kern="1200">
                <a:solidFill>
                  <a:srgbClr val="1A134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a:r>
              <a:rPr lang="en-US" baseline="3000" dirty="0">
                <a:latin typeface="Arial" charset="0"/>
                <a:ea typeface="ＭＳ Ｐゴシック" charset="0"/>
                <a:cs typeface="ＭＳ Ｐゴシック" charset="0"/>
              </a:rPr>
              <a:t>Photo Copyright Flickr-Via Tsuji</a:t>
            </a:r>
          </a:p>
        </p:txBody>
      </p:sp>
      <p:pic>
        <p:nvPicPr>
          <p:cNvPr id="3" name="LadyLibertyEngraved.psd"/>
          <p:cNvPicPr>
            <a:picLocks noChangeAspect="1"/>
          </p:cNvPicPr>
          <p:nvPr/>
        </p:nvPicPr>
        <p:blipFill rotWithShape="1">
          <a:blip r:embed="rId2" r:link="rId3">
            <a:extLst>
              <a:ext uri="{28A0092B-C50C-407E-A947-70E740481C1C}">
                <a14:useLocalDpi xmlns:a14="http://schemas.microsoft.com/office/drawing/2010/main" val="0"/>
              </a:ext>
            </a:extLst>
          </a:blip>
          <a:srcRect l="21765" t="21620"/>
          <a:stretch>
            <a:fillRect/>
          </a:stretch>
        </p:blipFill>
        <p:spPr>
          <a:xfrm>
            <a:off x="381000" y="331271"/>
            <a:ext cx="2757056" cy="36819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625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81639" tIns="40819" rIns="81639" bIns="40819" rtlCol="0" anchor="ctr"/>
          <a:lstStyle/>
          <a:p>
            <a:pPr algn="ctr"/>
            <a:endParaRPr lang="en-US" dirty="0">
              <a:solidFill>
                <a:schemeClr val="lt1"/>
              </a:solidFill>
            </a:endParaRPr>
          </a:p>
        </p:txBody>
      </p:sp>
      <p:pic>
        <p:nvPicPr>
          <p:cNvPr id="6" name="ACLU_national logo_white_rgb.png" descr="/Users/Evie/Dropbox/ACLU/Branding/National Logo/SCREEN RGB/ACLU_national logo_white_rg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997202" y="1885950"/>
            <a:ext cx="3022598" cy="1295400"/>
          </a:xfrm>
          <a:prstGeom prst="rect">
            <a:avLst/>
          </a:prstGeom>
        </p:spPr>
      </p:pic>
      <p:sp>
        <p:nvSpPr>
          <p:cNvPr id="7" name="Text Placeholder 2"/>
          <p:cNvSpPr txBox="1">
            <a:spLocks/>
          </p:cNvSpPr>
          <p:nvPr/>
        </p:nvSpPr>
        <p:spPr>
          <a:xfrm rot="21248442">
            <a:off x="4485587" y="2951708"/>
            <a:ext cx="1901696" cy="362119"/>
          </a:xfrm>
          <a:prstGeom prst="rect">
            <a:avLst/>
          </a:prstGeom>
          <a:solidFill>
            <a:schemeClr val="tx2"/>
          </a:solidFill>
        </p:spPr>
        <p:txBody>
          <a:bodyPr/>
          <a:lstStyle>
            <a:lvl1pPr marL="306146" indent="-306146" algn="l" defTabSz="408194" rtl="0" eaLnBrk="0" fontAlgn="base" hangingPunct="0">
              <a:spcBef>
                <a:spcPct val="20000"/>
              </a:spcBef>
              <a:spcAft>
                <a:spcPct val="0"/>
              </a:spcAft>
              <a:buClr>
                <a:srgbClr val="3971AB"/>
              </a:buClr>
              <a:buFont typeface="Wingdings" charset="0"/>
              <a:buChar char="§"/>
              <a:defRPr sz="2100" kern="1200">
                <a:solidFill>
                  <a:srgbClr val="00365C"/>
                </a:solidFill>
                <a:latin typeface="Arial"/>
                <a:ea typeface="ＭＳ Ｐゴシック" pitchFamily="-65" charset="-128"/>
                <a:cs typeface="ＭＳ Ｐゴシック" pitchFamily="-65" charset="-128"/>
              </a:defRPr>
            </a:lvl1pPr>
            <a:lvl2pPr marL="663315" indent="-255121" algn="l" defTabSz="408194" rtl="0" eaLnBrk="0" fontAlgn="base" hangingPunct="0">
              <a:spcBef>
                <a:spcPct val="20000"/>
              </a:spcBef>
              <a:spcAft>
                <a:spcPct val="0"/>
              </a:spcAft>
              <a:buClr>
                <a:srgbClr val="3971AB"/>
              </a:buClr>
              <a:buFont typeface="Arial" charset="0"/>
              <a:buChar char="•"/>
              <a:defRPr sz="1900" kern="1200">
                <a:solidFill>
                  <a:srgbClr val="00365C"/>
                </a:solidFill>
                <a:latin typeface="Arial"/>
                <a:ea typeface="ヒラギノ角ゴ Pro W3" charset="0"/>
                <a:cs typeface="Arial"/>
              </a:defRPr>
            </a:lvl2pPr>
            <a:lvl3pPr marL="1020485"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3pPr>
            <a:lvl4pPr marL="1428679" indent="-204097" algn="l" defTabSz="408194" rtl="0" eaLnBrk="0" fontAlgn="base" hangingPunct="0">
              <a:spcBef>
                <a:spcPct val="20000"/>
              </a:spcBef>
              <a:spcAft>
                <a:spcPct val="0"/>
              </a:spcAft>
              <a:buClr>
                <a:srgbClr val="3971AB"/>
              </a:buClr>
              <a:buFont typeface="Arial" charset="0"/>
              <a:buChar char="•"/>
              <a:defRPr sz="1800" kern="1200">
                <a:solidFill>
                  <a:srgbClr val="00365C"/>
                </a:solidFill>
                <a:latin typeface="Arial"/>
                <a:ea typeface="Arial" pitchFamily="-65" charset="0"/>
                <a:cs typeface="Arial"/>
              </a:defRPr>
            </a:lvl4pPr>
            <a:lvl5pPr marL="1836873" indent="-204097" algn="l" defTabSz="408194" rtl="0" eaLnBrk="0" fontAlgn="base" hangingPunct="0">
              <a:spcBef>
                <a:spcPct val="20000"/>
              </a:spcBef>
              <a:spcAft>
                <a:spcPct val="0"/>
              </a:spcAft>
              <a:buClr>
                <a:srgbClr val="3971AB"/>
              </a:buClr>
              <a:buFont typeface="Wingdings" charset="0"/>
              <a:buChar char="§"/>
              <a:defRPr sz="1800" kern="1200">
                <a:solidFill>
                  <a:srgbClr val="00365C"/>
                </a:solidFill>
                <a:latin typeface="Arial"/>
                <a:ea typeface="Arial" pitchFamily="-65" charset="0"/>
                <a:cs typeface="Arial"/>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WE THE PEOPLE</a:t>
            </a:r>
          </a:p>
        </p:txBody>
      </p:sp>
    </p:spTree>
    <p:extLst>
      <p:ext uri="{BB962C8B-B14F-4D97-AF65-F5344CB8AC3E}">
        <p14:creationId xmlns:p14="http://schemas.microsoft.com/office/powerpoint/2010/main" val="98697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Title 3"/>
          <p:cNvSpPr>
            <a:spLocks noGrp="1"/>
          </p:cNvSpPr>
          <p:nvPr>
            <p:ph type="title"/>
          </p:nvPr>
        </p:nvSpPr>
        <p:spPr/>
        <p:txBody>
          <a:bodyPr/>
          <a:lstStyle/>
          <a:p>
            <a:r>
              <a:rPr lang="en-US" dirty="0"/>
              <a:t>Why should you know your rights?</a:t>
            </a:r>
          </a:p>
        </p:txBody>
      </p:sp>
      <p:sp>
        <p:nvSpPr>
          <p:cNvPr id="16386" name="Content Placeholder 4"/>
          <p:cNvSpPr>
            <a:spLocks noGrp="1"/>
          </p:cNvSpPr>
          <p:nvPr>
            <p:ph sz="half" idx="1"/>
          </p:nvPr>
        </p:nvSpPr>
        <p:spPr/>
        <p:txBody>
          <a:bodyPr/>
          <a:lstStyle/>
          <a:p>
            <a:pPr>
              <a:buClr>
                <a:srgbClr val="82CEDC"/>
              </a:buClr>
            </a:pPr>
            <a:r>
              <a:rPr lang="en-US" dirty="0">
                <a:solidFill>
                  <a:srgbClr val="1A134C"/>
                </a:solidFill>
              </a:rPr>
              <a:t>Knowing your rights is the first step in asserting them </a:t>
            </a:r>
          </a:p>
          <a:p>
            <a:pPr>
              <a:buClr>
                <a:srgbClr val="82CEDC"/>
              </a:buClr>
            </a:pPr>
            <a:r>
              <a:rPr lang="en-US" altLang="ja-JP" dirty="0">
                <a:solidFill>
                  <a:srgbClr val="1A134C"/>
                </a:solidFill>
              </a:rPr>
              <a:t>State and Federal Law</a:t>
            </a:r>
          </a:p>
          <a:p>
            <a:pPr lvl="1">
              <a:buClr>
                <a:srgbClr val="82CEDC"/>
              </a:buClr>
            </a:pPr>
            <a:r>
              <a:rPr lang="en-US" altLang="ja-JP" dirty="0">
                <a:solidFill>
                  <a:srgbClr val="1A134C"/>
                </a:solidFill>
              </a:rPr>
              <a:t>US Constitution’s Bill of Rights</a:t>
            </a:r>
          </a:p>
          <a:p>
            <a:pPr lvl="1">
              <a:buClr>
                <a:srgbClr val="82CEDC"/>
              </a:buClr>
            </a:pPr>
            <a:r>
              <a:rPr lang="en-US" altLang="ja-JP" dirty="0">
                <a:solidFill>
                  <a:srgbClr val="1A134C"/>
                </a:solidFill>
              </a:rPr>
              <a:t>Florida Constitution</a:t>
            </a:r>
          </a:p>
          <a:p>
            <a:pPr lvl="1">
              <a:buClr>
                <a:srgbClr val="82CEDC"/>
              </a:buClr>
            </a:pPr>
            <a:r>
              <a:rPr lang="en-US" altLang="ja-JP" dirty="0">
                <a:solidFill>
                  <a:srgbClr val="1A134C"/>
                </a:solidFill>
              </a:rPr>
              <a:t>US and Florida statutes</a:t>
            </a:r>
          </a:p>
          <a:p>
            <a:pPr>
              <a:buClr>
                <a:srgbClr val="82CEDC"/>
              </a:buClr>
            </a:pPr>
            <a:r>
              <a:rPr lang="en-US" altLang="ja-JP" dirty="0">
                <a:solidFill>
                  <a:srgbClr val="1A134C"/>
                </a:solidFill>
              </a:rPr>
              <a:t>What about kids?</a:t>
            </a:r>
          </a:p>
          <a:p>
            <a:pPr lvl="1">
              <a:buClr>
                <a:srgbClr val="82CEDC"/>
              </a:buClr>
            </a:pPr>
            <a:r>
              <a:rPr lang="en-US" altLang="ja-JP" dirty="0">
                <a:solidFill>
                  <a:srgbClr val="1A134C"/>
                </a:solidFill>
              </a:rPr>
              <a:t>“It depends.”</a:t>
            </a:r>
          </a:p>
          <a:p>
            <a:pPr marL="0" indent="0">
              <a:buClr>
                <a:schemeClr val="accent1"/>
              </a:buClr>
              <a:buNone/>
            </a:pPr>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77417"/>
            <a:ext cx="4038600" cy="211353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sz="3000" dirty="0"/>
              <a:t>First Amendment</a:t>
            </a:r>
          </a:p>
        </p:txBody>
      </p:sp>
      <p:sp>
        <p:nvSpPr>
          <p:cNvPr id="2" name="Content Placeholder 1">
            <a:extLst>
              <a:ext uri="{FF2B5EF4-FFF2-40B4-BE49-F238E27FC236}">
                <a16:creationId xmlns:a16="http://schemas.microsoft.com/office/drawing/2014/main" id="{BA83889E-C8DB-4AA6-8111-01A116CA3061}"/>
              </a:ext>
            </a:extLst>
          </p:cNvPr>
          <p:cNvSpPr>
            <a:spLocks noGrp="1"/>
          </p:cNvSpPr>
          <p:nvPr>
            <p:ph idx="1"/>
          </p:nvPr>
        </p:nvSpPr>
        <p:spPr/>
        <p:txBody>
          <a:bodyPr anchor="ctr"/>
          <a:lstStyle/>
          <a:p>
            <a:pPr marL="0" indent="0">
              <a:buNone/>
            </a:pPr>
            <a:r>
              <a:rPr lang="en-US" sz="2000" i="1" dirty="0">
                <a:solidFill>
                  <a:srgbClr val="333333"/>
                </a:solidFill>
                <a:latin typeface="TeX Gyre Schola"/>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en-US" sz="2000" i="1" dirty="0"/>
          </a:p>
        </p:txBody>
      </p:sp>
      <p:sp>
        <p:nvSpPr>
          <p:cNvPr id="19461" name="TextBox 8"/>
          <p:cNvSpPr txBox="1">
            <a:spLocks noChangeArrowheads="1"/>
          </p:cNvSpPr>
          <p:nvPr/>
        </p:nvSpPr>
        <p:spPr bwMode="auto">
          <a:xfrm>
            <a:off x="7696200" y="171451"/>
            <a:ext cx="1906588" cy="332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chemeClr val="bg1"/>
                </a:solidFill>
              </a:rPr>
              <a:t>LAYOUT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228600"/>
            <a:ext cx="73152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ctr" anchorCtr="0" compatLnSpc="1">
            <a:prstTxWarp prst="textNoShape">
              <a:avLst/>
            </a:prstTxWarp>
          </a:bodyPr>
          <a:lstStyle>
            <a:lvl1pPr algn="l" defTabSz="408194" rtl="0" eaLnBrk="0" fontAlgn="base" hangingPunct="0">
              <a:spcBef>
                <a:spcPct val="0"/>
              </a:spcBef>
              <a:spcAft>
                <a:spcPct val="0"/>
              </a:spcAft>
              <a:defRPr sz="3200" b="1" kern="1200">
                <a:solidFill>
                  <a:srgbClr val="1A134C"/>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a:lstStyle>
          <a:p>
            <a:r>
              <a:rPr lang="en-US" dirty="0"/>
              <a:t>First Amendment Goes to School</a:t>
            </a:r>
          </a:p>
        </p:txBody>
      </p:sp>
      <p:sp>
        <p:nvSpPr>
          <p:cNvPr id="9" name="Content Placeholder 8"/>
          <p:cNvSpPr>
            <a:spLocks noGrp="1"/>
          </p:cNvSpPr>
          <p:nvPr>
            <p:ph idx="1"/>
          </p:nvPr>
        </p:nvSpPr>
        <p:spPr/>
        <p:txBody>
          <a:bodyPr anchor="ctr"/>
          <a:lstStyle/>
          <a:p>
            <a:r>
              <a:rPr lang="en-US" dirty="0"/>
              <a:t>You have the right to express yourself at school, within limits.</a:t>
            </a:r>
          </a:p>
          <a:p>
            <a:r>
              <a:rPr lang="en-US" dirty="0"/>
              <a:t>School officials can limit </a:t>
            </a:r>
            <a:r>
              <a:rPr lang="en-US" dirty="0">
                <a:solidFill>
                  <a:srgbClr val="E8273D"/>
                </a:solidFill>
              </a:rPr>
              <a:t>what you say </a:t>
            </a:r>
            <a:r>
              <a:rPr lang="en-US" dirty="0"/>
              <a:t>if it includes threats, profanity, lewdness or encourages illegal activities.</a:t>
            </a:r>
          </a:p>
          <a:p>
            <a:r>
              <a:rPr lang="en-US" dirty="0"/>
              <a:t>School official can limit </a:t>
            </a:r>
            <a:r>
              <a:rPr lang="en-US" dirty="0">
                <a:solidFill>
                  <a:srgbClr val="E8273D"/>
                </a:solidFill>
              </a:rPr>
              <a:t>how you speak</a:t>
            </a:r>
            <a:r>
              <a:rPr lang="en-US" dirty="0"/>
              <a:t> to prevent major disruptions to class or school activities.</a:t>
            </a:r>
          </a:p>
          <a:p>
            <a:r>
              <a:rPr lang="en-US" dirty="0"/>
              <a:t>Schools have more power to censor school-sponsored student publications than your independent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sz="3000" dirty="0"/>
              <a:t>Fourth Amendment</a:t>
            </a:r>
          </a:p>
        </p:txBody>
      </p:sp>
      <p:sp>
        <p:nvSpPr>
          <p:cNvPr id="2" name="Content Placeholder 1">
            <a:extLst>
              <a:ext uri="{FF2B5EF4-FFF2-40B4-BE49-F238E27FC236}">
                <a16:creationId xmlns:a16="http://schemas.microsoft.com/office/drawing/2014/main" id="{BA83889E-C8DB-4AA6-8111-01A116CA3061}"/>
              </a:ext>
            </a:extLst>
          </p:cNvPr>
          <p:cNvSpPr>
            <a:spLocks noGrp="1"/>
          </p:cNvSpPr>
          <p:nvPr>
            <p:ph idx="1"/>
          </p:nvPr>
        </p:nvSpPr>
        <p:spPr/>
        <p:txBody>
          <a:bodyPr anchor="ctr"/>
          <a:lstStyle/>
          <a:p>
            <a:pPr marL="0" indent="0">
              <a:buNone/>
            </a:pPr>
            <a:r>
              <a:rPr lang="en-US" sz="2000" i="1" dirty="0">
                <a:solidFill>
                  <a:srgbClr val="333333"/>
                </a:solidFill>
                <a:latin typeface="TeX Gyre Schola"/>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lang="en-US" sz="2000" i="1" dirty="0"/>
          </a:p>
        </p:txBody>
      </p:sp>
      <p:sp>
        <p:nvSpPr>
          <p:cNvPr id="19461" name="TextBox 8"/>
          <p:cNvSpPr txBox="1">
            <a:spLocks noChangeArrowheads="1"/>
          </p:cNvSpPr>
          <p:nvPr/>
        </p:nvSpPr>
        <p:spPr bwMode="auto">
          <a:xfrm>
            <a:off x="7696200" y="171451"/>
            <a:ext cx="1906588" cy="332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chemeClr val="bg1"/>
                </a:solidFill>
              </a:rPr>
              <a:t>LAYOUT 1</a:t>
            </a:r>
          </a:p>
        </p:txBody>
      </p:sp>
    </p:spTree>
    <p:extLst>
      <p:ext uri="{BB962C8B-B14F-4D97-AF65-F5344CB8AC3E}">
        <p14:creationId xmlns:p14="http://schemas.microsoft.com/office/powerpoint/2010/main" val="294010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228600"/>
            <a:ext cx="73152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9" tIns="40819" rIns="81639" bIns="40819" numCol="1" anchor="ctr" anchorCtr="0" compatLnSpc="1">
            <a:prstTxWarp prst="textNoShape">
              <a:avLst/>
            </a:prstTxWarp>
          </a:bodyPr>
          <a:lstStyle>
            <a:lvl1pPr algn="l" defTabSz="408194" rtl="0" eaLnBrk="0" fontAlgn="base" hangingPunct="0">
              <a:spcBef>
                <a:spcPct val="0"/>
              </a:spcBef>
              <a:spcAft>
                <a:spcPct val="0"/>
              </a:spcAft>
              <a:defRPr sz="3200" b="1" kern="1200">
                <a:solidFill>
                  <a:srgbClr val="1A134C"/>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a:lstStyle>
          <a:p>
            <a:r>
              <a:rPr lang="en-US" dirty="0"/>
              <a:t>Fourth Amendment Goes to School</a:t>
            </a:r>
          </a:p>
        </p:txBody>
      </p:sp>
      <p:sp>
        <p:nvSpPr>
          <p:cNvPr id="9" name="Content Placeholder 8"/>
          <p:cNvSpPr>
            <a:spLocks noGrp="1"/>
          </p:cNvSpPr>
          <p:nvPr>
            <p:ph idx="1"/>
          </p:nvPr>
        </p:nvSpPr>
        <p:spPr/>
        <p:txBody>
          <a:bodyPr anchor="ctr"/>
          <a:lstStyle/>
          <a:p>
            <a:r>
              <a:rPr lang="en-US" dirty="0"/>
              <a:t>When you are at school, your right to privacy is balanced against the school’s role as a stand-in for your parent or guardian and its interest in educating all students in a safe environment.</a:t>
            </a:r>
          </a:p>
          <a:p>
            <a:r>
              <a:rPr lang="en-US" dirty="0"/>
              <a:t>School officials can search you or your belongings in situations where a police officer could not.</a:t>
            </a:r>
          </a:p>
          <a:p>
            <a:pPr marL="0" indent="0">
              <a:buNone/>
            </a:pPr>
            <a:endParaRPr lang="en-US" dirty="0"/>
          </a:p>
        </p:txBody>
      </p:sp>
    </p:spTree>
    <p:extLst>
      <p:ext uri="{BB962C8B-B14F-4D97-AF65-F5344CB8AC3E}">
        <p14:creationId xmlns:p14="http://schemas.microsoft.com/office/powerpoint/2010/main" val="97646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228600"/>
            <a:ext cx="73152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ctr" anchorCtr="0" compatLnSpc="1">
            <a:prstTxWarp prst="textNoShape">
              <a:avLst/>
            </a:prstTxWarp>
          </a:bodyPr>
          <a:lstStyle>
            <a:lvl1pPr algn="l" defTabSz="408194" rtl="0" eaLnBrk="0" fontAlgn="base" hangingPunct="0">
              <a:spcBef>
                <a:spcPct val="0"/>
              </a:spcBef>
              <a:spcAft>
                <a:spcPct val="0"/>
              </a:spcAft>
              <a:defRPr sz="3200" b="1" kern="1200">
                <a:solidFill>
                  <a:srgbClr val="1A134C"/>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a:lstStyle>
          <a:p>
            <a:r>
              <a:rPr lang="en-US" dirty="0"/>
              <a:t>Fourth Amendment Goes to School</a:t>
            </a:r>
          </a:p>
        </p:txBody>
      </p:sp>
      <p:graphicFrame>
        <p:nvGraphicFramePr>
          <p:cNvPr id="2" name="Table 2">
            <a:extLst>
              <a:ext uri="{FF2B5EF4-FFF2-40B4-BE49-F238E27FC236}">
                <a16:creationId xmlns:a16="http://schemas.microsoft.com/office/drawing/2014/main" id="{4990C36C-687D-40EF-B9A3-8CAF7CC3D36E}"/>
              </a:ext>
            </a:extLst>
          </p:cNvPr>
          <p:cNvGraphicFramePr>
            <a:graphicFrameLocks noGrp="1"/>
          </p:cNvGraphicFramePr>
          <p:nvPr>
            <p:ph idx="1"/>
            <p:extLst>
              <p:ext uri="{D42A27DB-BD31-4B8C-83A1-F6EECF244321}">
                <p14:modId xmlns:p14="http://schemas.microsoft.com/office/powerpoint/2010/main" val="2169160767"/>
              </p:ext>
            </p:extLst>
          </p:nvPr>
        </p:nvGraphicFramePr>
        <p:xfrm>
          <a:off x="457200" y="1028700"/>
          <a:ext cx="8229600" cy="2108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683312537"/>
                    </a:ext>
                  </a:extLst>
                </a:gridCol>
                <a:gridCol w="2743200">
                  <a:extLst>
                    <a:ext uri="{9D8B030D-6E8A-4147-A177-3AD203B41FA5}">
                      <a16:colId xmlns:a16="http://schemas.microsoft.com/office/drawing/2014/main" val="2008506892"/>
                    </a:ext>
                  </a:extLst>
                </a:gridCol>
                <a:gridCol w="2743200">
                  <a:extLst>
                    <a:ext uri="{9D8B030D-6E8A-4147-A177-3AD203B41FA5}">
                      <a16:colId xmlns:a16="http://schemas.microsoft.com/office/drawing/2014/main" val="4016492958"/>
                    </a:ext>
                  </a:extLst>
                </a:gridCol>
              </a:tblGrid>
              <a:tr h="370840">
                <a:tc>
                  <a:txBody>
                    <a:bodyPr/>
                    <a:lstStyle/>
                    <a:p>
                      <a:endParaRPr lang="en-US" dirty="0"/>
                    </a:p>
                  </a:txBody>
                  <a:tcPr/>
                </a:tc>
                <a:tc>
                  <a:txBody>
                    <a:bodyPr/>
                    <a:lstStyle/>
                    <a:p>
                      <a:r>
                        <a:rPr lang="en-US"/>
                        <a:t>School Officials</a:t>
                      </a:r>
                      <a:endParaRPr lang="en-US" dirty="0"/>
                    </a:p>
                  </a:txBody>
                  <a:tcPr/>
                </a:tc>
                <a:tc>
                  <a:txBody>
                    <a:bodyPr/>
                    <a:lstStyle/>
                    <a:p>
                      <a:r>
                        <a:rPr lang="en-US"/>
                        <a:t>Police Officers</a:t>
                      </a:r>
                      <a:endParaRPr lang="en-US" dirty="0"/>
                    </a:p>
                  </a:txBody>
                  <a:tcPr/>
                </a:tc>
                <a:extLst>
                  <a:ext uri="{0D108BD9-81ED-4DB2-BD59-A6C34878D82A}">
                    <a16:rowId xmlns:a16="http://schemas.microsoft.com/office/drawing/2014/main" val="3724648602"/>
                  </a:ext>
                </a:extLst>
              </a:tr>
              <a:tr h="370840">
                <a:tc>
                  <a:txBody>
                    <a:bodyPr/>
                    <a:lstStyle/>
                    <a:p>
                      <a:r>
                        <a:rPr lang="en-US" b="1">
                          <a:solidFill>
                            <a:srgbClr val="433A38"/>
                          </a:solidFill>
                        </a:rPr>
                        <a:t>Stop and ask you questions</a:t>
                      </a:r>
                      <a:endParaRPr lang="en-US" b="1" dirty="0">
                        <a:solidFill>
                          <a:srgbClr val="433A38"/>
                        </a:solidFill>
                      </a:endParaRPr>
                    </a:p>
                  </a:txBody>
                  <a:tcPr/>
                </a:tc>
                <a:tc>
                  <a:txBody>
                    <a:bodyPr/>
                    <a:lstStyle/>
                    <a:p>
                      <a:r>
                        <a:rPr lang="en-US">
                          <a:solidFill>
                            <a:srgbClr val="433A38"/>
                          </a:solidFill>
                        </a:rPr>
                        <a:t>Anytime</a:t>
                      </a:r>
                      <a:endParaRPr lang="en-US" dirty="0">
                        <a:solidFill>
                          <a:srgbClr val="433A38"/>
                        </a:solidFill>
                      </a:endParaRPr>
                    </a:p>
                  </a:txBody>
                  <a:tcPr/>
                </a:tc>
                <a:tc>
                  <a:txBody>
                    <a:bodyPr/>
                    <a:lstStyle/>
                    <a:p>
                      <a:r>
                        <a:rPr lang="en-US">
                          <a:solidFill>
                            <a:srgbClr val="433A38"/>
                          </a:solidFill>
                        </a:rPr>
                        <a:t>Reasonable suspicion of criminal activity</a:t>
                      </a:r>
                      <a:endParaRPr lang="en-US" dirty="0">
                        <a:solidFill>
                          <a:srgbClr val="433A38"/>
                        </a:solidFill>
                      </a:endParaRPr>
                    </a:p>
                  </a:txBody>
                  <a:tcPr/>
                </a:tc>
                <a:extLst>
                  <a:ext uri="{0D108BD9-81ED-4DB2-BD59-A6C34878D82A}">
                    <a16:rowId xmlns:a16="http://schemas.microsoft.com/office/drawing/2014/main" val="2252148410"/>
                  </a:ext>
                </a:extLst>
              </a:tr>
              <a:tr h="370840">
                <a:tc>
                  <a:txBody>
                    <a:bodyPr/>
                    <a:lstStyle/>
                    <a:p>
                      <a:r>
                        <a:rPr lang="en-US" b="1">
                          <a:solidFill>
                            <a:srgbClr val="433A38"/>
                          </a:solidFill>
                        </a:rPr>
                        <a:t>Pat down outer clothes for weapons</a:t>
                      </a:r>
                      <a:endParaRPr lang="en-US" b="1" dirty="0">
                        <a:solidFill>
                          <a:srgbClr val="433A38"/>
                        </a:solidFill>
                      </a:endParaRPr>
                    </a:p>
                  </a:txBody>
                  <a:tcPr/>
                </a:tc>
                <a:tc rowSpan="2">
                  <a:txBody>
                    <a:bodyPr/>
                    <a:lstStyle/>
                    <a:p>
                      <a:r>
                        <a:rPr lang="en-US">
                          <a:solidFill>
                            <a:srgbClr val="433A38"/>
                          </a:solidFill>
                        </a:rPr>
                        <a:t>Reasonable suspicion of a violation of school rule or law</a:t>
                      </a:r>
                      <a:endParaRPr lang="en-US" dirty="0">
                        <a:solidFill>
                          <a:srgbClr val="433A38"/>
                        </a:solidFill>
                      </a:endParaRPr>
                    </a:p>
                  </a:txBody>
                  <a:tcPr anchor="ctr"/>
                </a:tc>
                <a:tc>
                  <a:txBody>
                    <a:bodyPr/>
                    <a:lstStyle/>
                    <a:p>
                      <a:r>
                        <a:rPr lang="en-US">
                          <a:solidFill>
                            <a:srgbClr val="433A38"/>
                          </a:solidFill>
                        </a:rPr>
                        <a:t>Reasonable belief a person is armed</a:t>
                      </a:r>
                      <a:endParaRPr lang="en-US" dirty="0">
                        <a:solidFill>
                          <a:srgbClr val="433A38"/>
                        </a:solidFill>
                      </a:endParaRPr>
                    </a:p>
                  </a:txBody>
                  <a:tcPr/>
                </a:tc>
                <a:extLst>
                  <a:ext uri="{0D108BD9-81ED-4DB2-BD59-A6C34878D82A}">
                    <a16:rowId xmlns:a16="http://schemas.microsoft.com/office/drawing/2014/main" val="2575303619"/>
                  </a:ext>
                </a:extLst>
              </a:tr>
              <a:tr h="370840">
                <a:tc>
                  <a:txBody>
                    <a:bodyPr/>
                    <a:lstStyle/>
                    <a:p>
                      <a:r>
                        <a:rPr lang="en-US" b="1">
                          <a:solidFill>
                            <a:srgbClr val="433A38"/>
                          </a:solidFill>
                        </a:rPr>
                        <a:t>Search a person and their belongings</a:t>
                      </a:r>
                      <a:endParaRPr lang="en-US" b="1" dirty="0">
                        <a:solidFill>
                          <a:srgbClr val="433A38"/>
                        </a:solidFill>
                      </a:endParaRPr>
                    </a:p>
                  </a:txBody>
                  <a:tcPr/>
                </a:tc>
                <a:tc vMerge="1">
                  <a:txBody>
                    <a:bodyPr/>
                    <a:lstStyle/>
                    <a:p>
                      <a:endParaRPr lang="en-US" dirty="0"/>
                    </a:p>
                  </a:txBody>
                  <a:tcPr/>
                </a:tc>
                <a:tc>
                  <a:txBody>
                    <a:bodyPr/>
                    <a:lstStyle/>
                    <a:p>
                      <a:r>
                        <a:rPr lang="en-US" dirty="0">
                          <a:solidFill>
                            <a:srgbClr val="433A38"/>
                          </a:solidFill>
                        </a:rPr>
                        <a:t>Probable cause</a:t>
                      </a:r>
                    </a:p>
                  </a:txBody>
                  <a:tcPr/>
                </a:tc>
                <a:extLst>
                  <a:ext uri="{0D108BD9-81ED-4DB2-BD59-A6C34878D82A}">
                    <a16:rowId xmlns:a16="http://schemas.microsoft.com/office/drawing/2014/main" val="1882420663"/>
                  </a:ext>
                </a:extLst>
              </a:tr>
            </a:tbl>
          </a:graphicData>
        </a:graphic>
      </p:graphicFrame>
      <p:sp>
        <p:nvSpPr>
          <p:cNvPr id="7" name="TextBox 6">
            <a:extLst>
              <a:ext uri="{FF2B5EF4-FFF2-40B4-BE49-F238E27FC236}">
                <a16:creationId xmlns:a16="http://schemas.microsoft.com/office/drawing/2014/main" id="{99049DAB-C96F-4350-A563-8BCD93801E9C}"/>
              </a:ext>
            </a:extLst>
          </p:cNvPr>
          <p:cNvSpPr txBox="1"/>
          <p:nvPr/>
        </p:nvSpPr>
        <p:spPr>
          <a:xfrm>
            <a:off x="457200" y="3409950"/>
            <a:ext cx="8229600" cy="415498"/>
          </a:xfrm>
          <a:prstGeom prst="rect">
            <a:avLst/>
          </a:prstGeom>
          <a:noFill/>
        </p:spPr>
        <p:txBody>
          <a:bodyPr wrap="square" rtlCol="0">
            <a:spAutoFit/>
          </a:bodyPr>
          <a:lstStyle/>
          <a:p>
            <a:r>
              <a:rPr lang="en-US" sz="2100" dirty="0">
                <a:solidFill>
                  <a:srgbClr val="08459A"/>
                </a:solidFill>
                <a:latin typeface="CentSchbook BT Roman"/>
                <a:ea typeface="ＭＳ Ｐゴシック" pitchFamily="-65" charset="-128"/>
              </a:rPr>
              <a:t>What about school resource officers?</a:t>
            </a:r>
          </a:p>
        </p:txBody>
      </p:sp>
    </p:spTree>
    <p:extLst>
      <p:ext uri="{BB962C8B-B14F-4D97-AF65-F5344CB8AC3E}">
        <p14:creationId xmlns:p14="http://schemas.microsoft.com/office/powerpoint/2010/main" val="103616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sz="3000" dirty="0"/>
              <a:t>Fifth Amendment</a:t>
            </a:r>
          </a:p>
        </p:txBody>
      </p:sp>
      <p:sp>
        <p:nvSpPr>
          <p:cNvPr id="2" name="Content Placeholder 1">
            <a:extLst>
              <a:ext uri="{FF2B5EF4-FFF2-40B4-BE49-F238E27FC236}">
                <a16:creationId xmlns:a16="http://schemas.microsoft.com/office/drawing/2014/main" id="{BA83889E-C8DB-4AA6-8111-01A116CA3061}"/>
              </a:ext>
            </a:extLst>
          </p:cNvPr>
          <p:cNvSpPr>
            <a:spLocks noGrp="1"/>
          </p:cNvSpPr>
          <p:nvPr>
            <p:ph idx="1"/>
          </p:nvPr>
        </p:nvSpPr>
        <p:spPr/>
        <p:txBody>
          <a:bodyPr anchor="ctr"/>
          <a:lstStyle/>
          <a:p>
            <a:pPr marL="0" indent="0">
              <a:buNone/>
            </a:pPr>
            <a:r>
              <a:rPr lang="en-US" sz="2000" i="1" dirty="0">
                <a:solidFill>
                  <a:srgbClr val="333333"/>
                </a:solidFill>
                <a:latin typeface="TeX Gyre Schola"/>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a:t>
            </a:r>
            <a:endParaRPr lang="en-US" sz="2000" i="1" dirty="0"/>
          </a:p>
        </p:txBody>
      </p:sp>
      <p:sp>
        <p:nvSpPr>
          <p:cNvPr id="19461" name="TextBox 8"/>
          <p:cNvSpPr txBox="1">
            <a:spLocks noChangeArrowheads="1"/>
          </p:cNvSpPr>
          <p:nvPr/>
        </p:nvSpPr>
        <p:spPr bwMode="auto">
          <a:xfrm>
            <a:off x="7696200" y="171451"/>
            <a:ext cx="1906588" cy="332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639" tIns="40819" rIns="81639" bIns="408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chemeClr val="bg1"/>
                </a:solidFill>
              </a:rPr>
              <a:t>LAYOUT 1</a:t>
            </a:r>
          </a:p>
        </p:txBody>
      </p:sp>
    </p:spTree>
    <p:extLst>
      <p:ext uri="{BB962C8B-B14F-4D97-AF65-F5344CB8AC3E}">
        <p14:creationId xmlns:p14="http://schemas.microsoft.com/office/powerpoint/2010/main" val="48636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228600"/>
            <a:ext cx="73152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9" tIns="40819" rIns="81639" bIns="40819" numCol="1" anchor="ctr" anchorCtr="0" compatLnSpc="1">
            <a:prstTxWarp prst="textNoShape">
              <a:avLst/>
            </a:prstTxWarp>
          </a:bodyPr>
          <a:lstStyle>
            <a:lvl1pPr algn="l" defTabSz="408194" rtl="0" eaLnBrk="0" fontAlgn="base" hangingPunct="0">
              <a:spcBef>
                <a:spcPct val="0"/>
              </a:spcBef>
              <a:spcAft>
                <a:spcPct val="0"/>
              </a:spcAft>
              <a:defRPr sz="3200" b="1" kern="1200">
                <a:solidFill>
                  <a:srgbClr val="1A134C"/>
                </a:solidFill>
                <a:latin typeface="Arial"/>
                <a:ea typeface="ＭＳ Ｐゴシック" pitchFamily="-65" charset="-128"/>
                <a:cs typeface="ＭＳ Ｐゴシック" pitchFamily="-65" charset="-128"/>
              </a:defRPr>
            </a:lvl1pPr>
            <a:lvl2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2pPr>
            <a:lvl3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3pPr>
            <a:lvl4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4pPr>
            <a:lvl5pPr algn="ctr" defTabSz="408194" rtl="0" eaLnBrk="0" fontAlgn="base" hangingPunct="0">
              <a:spcBef>
                <a:spcPct val="0"/>
              </a:spcBef>
              <a:spcAft>
                <a:spcPct val="0"/>
              </a:spcAft>
              <a:defRPr sz="3200" b="1">
                <a:solidFill>
                  <a:srgbClr val="3971AB"/>
                </a:solidFill>
                <a:latin typeface="Arial" pitchFamily="-65" charset="0"/>
                <a:ea typeface="ＭＳ Ｐゴシック" pitchFamily="-65" charset="-128"/>
                <a:cs typeface="ＭＳ Ｐゴシック" pitchFamily="-65" charset="-128"/>
              </a:defRPr>
            </a:lvl5pPr>
            <a:lvl6pPr marL="408194" algn="ctr" defTabSz="408194" rtl="0" fontAlgn="base">
              <a:spcBef>
                <a:spcPct val="0"/>
              </a:spcBef>
              <a:spcAft>
                <a:spcPct val="0"/>
              </a:spcAft>
              <a:defRPr sz="3400" b="1">
                <a:solidFill>
                  <a:srgbClr val="3971AB"/>
                </a:solidFill>
                <a:latin typeface="Arial" pitchFamily="-65" charset="0"/>
                <a:ea typeface="ＭＳ Ｐゴシック" pitchFamily="-65" charset="-128"/>
              </a:defRPr>
            </a:lvl6pPr>
            <a:lvl7pPr marL="816388" algn="ctr" defTabSz="408194" rtl="0" fontAlgn="base">
              <a:spcBef>
                <a:spcPct val="0"/>
              </a:spcBef>
              <a:spcAft>
                <a:spcPct val="0"/>
              </a:spcAft>
              <a:defRPr sz="3400" b="1">
                <a:solidFill>
                  <a:srgbClr val="3971AB"/>
                </a:solidFill>
                <a:latin typeface="Arial" pitchFamily="-65" charset="0"/>
                <a:ea typeface="ＭＳ Ｐゴシック" pitchFamily="-65" charset="-128"/>
              </a:defRPr>
            </a:lvl7pPr>
            <a:lvl8pPr marL="1224582" algn="ctr" defTabSz="408194" rtl="0" fontAlgn="base">
              <a:spcBef>
                <a:spcPct val="0"/>
              </a:spcBef>
              <a:spcAft>
                <a:spcPct val="0"/>
              </a:spcAft>
              <a:defRPr sz="3400" b="1">
                <a:solidFill>
                  <a:srgbClr val="3971AB"/>
                </a:solidFill>
                <a:latin typeface="Arial" pitchFamily="-65" charset="0"/>
                <a:ea typeface="ＭＳ Ｐゴシック" pitchFamily="-65" charset="-128"/>
              </a:defRPr>
            </a:lvl8pPr>
            <a:lvl9pPr marL="1632776" algn="ctr" defTabSz="408194" rtl="0" fontAlgn="base">
              <a:spcBef>
                <a:spcPct val="0"/>
              </a:spcBef>
              <a:spcAft>
                <a:spcPct val="0"/>
              </a:spcAft>
              <a:defRPr sz="3400" b="1">
                <a:solidFill>
                  <a:srgbClr val="3971AB"/>
                </a:solidFill>
                <a:latin typeface="Arial" pitchFamily="-65" charset="0"/>
                <a:ea typeface="ＭＳ Ｐゴシック" pitchFamily="-65" charset="-128"/>
              </a:defRPr>
            </a:lvl9pPr>
          </a:lstStyle>
          <a:p>
            <a:r>
              <a:rPr lang="en-US" dirty="0"/>
              <a:t>Fifth Amendment Goes to School</a:t>
            </a:r>
          </a:p>
        </p:txBody>
      </p:sp>
      <p:sp>
        <p:nvSpPr>
          <p:cNvPr id="9" name="Content Placeholder 8"/>
          <p:cNvSpPr>
            <a:spLocks noGrp="1"/>
          </p:cNvSpPr>
          <p:nvPr>
            <p:ph idx="1"/>
          </p:nvPr>
        </p:nvSpPr>
        <p:spPr>
          <a:xfrm>
            <a:off x="457200" y="1028700"/>
            <a:ext cx="8229600" cy="3448050"/>
          </a:xfrm>
        </p:spPr>
        <p:txBody>
          <a:bodyPr anchor="ctr"/>
          <a:lstStyle/>
          <a:p>
            <a:r>
              <a:rPr lang="en-US" dirty="0"/>
              <a:t>Schools must provide </a:t>
            </a:r>
            <a:r>
              <a:rPr lang="en-US" dirty="0">
                <a:solidFill>
                  <a:srgbClr val="E8273D"/>
                </a:solidFill>
              </a:rPr>
              <a:t>due process </a:t>
            </a:r>
            <a:r>
              <a:rPr lang="en-US" dirty="0"/>
              <a:t>when making discipline decisions and decisions around what educational services a student can receive.</a:t>
            </a:r>
          </a:p>
          <a:p>
            <a:endParaRPr lang="en-US" dirty="0"/>
          </a:p>
          <a:p>
            <a:r>
              <a:rPr lang="en-US" dirty="0"/>
              <a:t>Can students be forced to talk to police at school?</a:t>
            </a:r>
          </a:p>
          <a:p>
            <a:pPr lvl="1"/>
            <a:r>
              <a:rPr lang="en-US" dirty="0"/>
              <a:t>No. Students have a right to remain silent when questioned by police.</a:t>
            </a:r>
          </a:p>
          <a:p>
            <a:r>
              <a:rPr lang="en-US" dirty="0"/>
              <a:t>Can students be punished for refusing to talk to school officials?</a:t>
            </a:r>
          </a:p>
          <a:p>
            <a:pPr lvl="1"/>
            <a:r>
              <a:rPr lang="en-US" dirty="0"/>
              <a:t>Yes.</a:t>
            </a:r>
          </a:p>
          <a:p>
            <a:endParaRPr lang="en-US" dirty="0"/>
          </a:p>
          <a:p>
            <a:pPr marL="0" indent="0">
              <a:buNone/>
            </a:pPr>
            <a:r>
              <a:rPr lang="en-US" dirty="0"/>
              <a:t> </a:t>
            </a:r>
          </a:p>
        </p:txBody>
      </p:sp>
    </p:spTree>
    <p:extLst>
      <p:ext uri="{BB962C8B-B14F-4D97-AF65-F5344CB8AC3E}">
        <p14:creationId xmlns:p14="http://schemas.microsoft.com/office/powerpoint/2010/main" val="2673305225"/>
      </p:ext>
    </p:extLst>
  </p:cSld>
  <p:clrMapOvr>
    <a:masterClrMapping/>
  </p:clrMapOvr>
</p:sld>
</file>

<file path=ppt/theme/theme1.xml><?xml version="1.0" encoding="utf-8"?>
<a:theme xmlns:a="http://schemas.openxmlformats.org/drawingml/2006/main" name="ACLUPowerpointTemplate_Arial">
  <a:themeElements>
    <a:clrScheme name="Custom 1">
      <a:dk1>
        <a:srgbClr val="EF404E"/>
      </a:dk1>
      <a:lt1>
        <a:srgbClr val="FFFFFF"/>
      </a:lt1>
      <a:dk2>
        <a:srgbClr val="08459A"/>
      </a:dk2>
      <a:lt2>
        <a:srgbClr val="E8273C"/>
      </a:lt2>
      <a:accent1>
        <a:srgbClr val="F9A014"/>
      </a:accent1>
      <a:accent2>
        <a:srgbClr val="FFDA57"/>
      </a:accent2>
      <a:accent3>
        <a:srgbClr val="F8AFA0"/>
      </a:accent3>
      <a:accent4>
        <a:srgbClr val="82CEDC"/>
      </a:accent4>
      <a:accent5>
        <a:srgbClr val="7DC69D"/>
      </a:accent5>
      <a:accent6>
        <a:srgbClr val="4A10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CLUPowerpointTemplate_Arial 1">
        <a:dk1>
          <a:srgbClr val="063860"/>
        </a:dk1>
        <a:lt1>
          <a:srgbClr val="FFFFFF"/>
        </a:lt1>
        <a:dk2>
          <a:srgbClr val="3A71AB"/>
        </a:dk2>
        <a:lt2>
          <a:srgbClr val="EEECE1"/>
        </a:lt2>
        <a:accent1>
          <a:srgbClr val="3A71AB"/>
        </a:accent1>
        <a:accent2>
          <a:srgbClr val="A7AAAC"/>
        </a:accent2>
        <a:accent3>
          <a:srgbClr val="FFFFFF"/>
        </a:accent3>
        <a:accent4>
          <a:srgbClr val="042E51"/>
        </a:accent4>
        <a:accent5>
          <a:srgbClr val="AEBBD2"/>
        </a:accent5>
        <a:accent6>
          <a:srgbClr val="979A9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CLUPowerpointTemplate_Arial 2">
        <a:dk1>
          <a:srgbClr val="005488"/>
        </a:dk1>
        <a:lt1>
          <a:srgbClr val="FFFFFF"/>
        </a:lt1>
        <a:dk2>
          <a:srgbClr val="4D90CD"/>
        </a:dk2>
        <a:lt2>
          <a:srgbClr val="EEECE1"/>
        </a:lt2>
        <a:accent1>
          <a:srgbClr val="3A71AB"/>
        </a:accent1>
        <a:accent2>
          <a:srgbClr val="A7AAAC"/>
        </a:accent2>
        <a:accent3>
          <a:srgbClr val="FFFFFF"/>
        </a:accent3>
        <a:accent4>
          <a:srgbClr val="004673"/>
        </a:accent4>
        <a:accent5>
          <a:srgbClr val="AEBBD2"/>
        </a:accent5>
        <a:accent6>
          <a:srgbClr val="979A9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48B15F1A315647851833BC00B0E210" ma:contentTypeVersion="4" ma:contentTypeDescription="Create a new document." ma:contentTypeScope="" ma:versionID="5d8698539335f759f93c0a1e971dd70f">
  <xsd:schema xmlns:xsd="http://www.w3.org/2001/XMLSchema" xmlns:xs="http://www.w3.org/2001/XMLSchema" xmlns:p="http://schemas.microsoft.com/office/2006/metadata/properties" xmlns:ns2="5b7acae6-e385-46f1-bf03-7b1ce48de1da" targetNamespace="http://schemas.microsoft.com/office/2006/metadata/properties" ma:root="true" ma:fieldsID="476e8354115a444b9e4b74b6de6fe298" ns2:_="">
    <xsd:import namespace="5b7acae6-e385-46f1-bf03-7b1ce48de1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acae6-e385-46f1-bf03-7b1ce48de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6F1E3-9BC4-4E53-B55C-A41AA464BC53}">
  <ds:schemaRefs>
    <ds:schemaRef ds:uri="http://schemas.microsoft.com/sharepoint/v3/contenttype/forms"/>
  </ds:schemaRefs>
</ds:datastoreItem>
</file>

<file path=customXml/itemProps2.xml><?xml version="1.0" encoding="utf-8"?>
<ds:datastoreItem xmlns:ds="http://schemas.openxmlformats.org/officeDocument/2006/customXml" ds:itemID="{9AA6B952-2056-4BC1-B9B0-2F83DEF13827}">
  <ds:schemaRefs>
    <ds:schemaRef ds:uri="http://schemas.microsoft.com/office/infopath/2007/PartnerControls"/>
    <ds:schemaRef ds:uri="5b7acae6-e385-46f1-bf03-7b1ce48de1d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6158509-992D-440D-89B2-2E18E2575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acae6-e385-46f1-bf03-7b1ce48de1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12667</TotalTime>
  <Words>3240</Words>
  <Application>Microsoft Office PowerPoint</Application>
  <PresentationFormat>On-screen Show (16:9)</PresentationFormat>
  <Paragraphs>181</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CentSchbook BT Roman</vt:lpstr>
      <vt:lpstr>Century Schoolbook</vt:lpstr>
      <vt:lpstr>TeX Gyre Schola</vt:lpstr>
      <vt:lpstr>Times New Roman</vt:lpstr>
      <vt:lpstr>Wingdings</vt:lpstr>
      <vt:lpstr>ACLUPowerpointTemplate_Arial</vt:lpstr>
      <vt:lpstr>Your Constitutional Rights</vt:lpstr>
      <vt:lpstr>Why should you know your rights?</vt:lpstr>
      <vt:lpstr>First Amendment</vt:lpstr>
      <vt:lpstr>PowerPoint Presentation</vt:lpstr>
      <vt:lpstr>Fourth Amendment</vt:lpstr>
      <vt:lpstr>PowerPoint Presentation</vt:lpstr>
      <vt:lpstr>PowerPoint Presentation</vt:lpstr>
      <vt:lpstr>Fifth Amendment</vt:lpstr>
      <vt:lpstr>PowerPoint Presentation</vt:lpstr>
      <vt:lpstr>Rights for Students with Disabilities</vt:lpstr>
      <vt:lpstr>Immigrant Rights</vt:lpstr>
      <vt:lpstr>PowerPoint Presentation</vt:lpstr>
      <vt:lpstr>Rights Surrounding Pregnancy &amp; Sexual Health</vt:lpstr>
      <vt:lpstr>Protect your rights!</vt:lpstr>
      <vt:lpstr>PowerPoint Presentation</vt:lpstr>
      <vt:lpstr>PowerPoint Presentation</vt:lpstr>
    </vt:vector>
  </TitlesOfParts>
  <Company>American Civil Liberties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Willa</dc:creator>
  <cp:lastModifiedBy>Michelle Morton</cp:lastModifiedBy>
  <cp:revision>251</cp:revision>
  <cp:lastPrinted>2012-11-30T00:47:06Z</cp:lastPrinted>
  <dcterms:created xsi:type="dcterms:W3CDTF">2011-12-21T16:51:41Z</dcterms:created>
  <dcterms:modified xsi:type="dcterms:W3CDTF">2020-09-16T13:53:27Z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0x0101003D48B15F1A315647851833BC00B0E210</vt:lpwstr>
  </property>
</Properties>
</file>