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</p:sldMasterIdLst>
  <p:sldIdLst>
    <p:sldId id="256" r:id="rId2"/>
    <p:sldId id="258" r:id="rId3"/>
    <p:sldId id="259" r:id="rId4"/>
    <p:sldId id="273" r:id="rId5"/>
    <p:sldId id="260" r:id="rId6"/>
    <p:sldId id="261" r:id="rId7"/>
    <p:sldId id="276" r:id="rId8"/>
    <p:sldId id="277" r:id="rId9"/>
    <p:sldId id="262" r:id="rId10"/>
    <p:sldId id="275" r:id="rId11"/>
    <p:sldId id="270" r:id="rId12"/>
    <p:sldId id="271" r:id="rId13"/>
    <p:sldId id="274" r:id="rId14"/>
    <p:sldId id="263" r:id="rId15"/>
    <p:sldId id="264" r:id="rId16"/>
    <p:sldId id="272" r:id="rId17"/>
    <p:sldId id="266" r:id="rId18"/>
    <p:sldId id="267" r:id="rId19"/>
    <p:sldId id="265" r:id="rId20"/>
    <p:sldId id="278" r:id="rId21"/>
    <p:sldId id="268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1916913-0A00-E048-9683-611A1A7DD146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D24049-8598-EF4D-9009-99C03352CE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Habeas Petitions</a:t>
            </a:r>
            <a:r>
              <a:rPr lang="en-US" b="1" dirty="0"/>
              <a:t>: Challenging Prolonged &amp; Indefinite Immigration Detention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78608"/>
            <a:ext cx="8077200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American Civil Liberties Union</a:t>
            </a:r>
          </a:p>
          <a:p>
            <a:r>
              <a:rPr lang="en-US" dirty="0" smtClean="0"/>
              <a:t>American Immigration Lawyers Association, S FL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7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Detention Statute, § 236(a)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(a) Arrest, detention, and </a:t>
            </a:r>
            <a:r>
              <a:rPr lang="en-US" b="1" dirty="0" smtClean="0"/>
              <a:t>release. </a:t>
            </a:r>
            <a:r>
              <a:rPr lang="en-US" dirty="0" smtClean="0"/>
              <a:t>On </a:t>
            </a:r>
            <a:r>
              <a:rPr lang="en-US" dirty="0"/>
              <a:t>a warrant issued by the Attorney General, an alien </a:t>
            </a:r>
            <a:r>
              <a:rPr lang="en-US" b="1" i="1" u="sng" dirty="0"/>
              <a:t>may</a:t>
            </a:r>
            <a:r>
              <a:rPr lang="en-US" b="1" dirty="0"/>
              <a:t> be arrested and detained</a:t>
            </a:r>
            <a:r>
              <a:rPr lang="en-US" dirty="0"/>
              <a:t> pending a decision on whether the alien is to be removed from the United States. Except as provided in subsection (c) of this section and pending such decision, the Attorney General—</a:t>
            </a:r>
          </a:p>
          <a:p>
            <a:r>
              <a:rPr lang="en-US" b="1" dirty="0"/>
              <a:t>(1)</a:t>
            </a:r>
            <a:r>
              <a:rPr lang="en-US" dirty="0"/>
              <a:t> </a:t>
            </a:r>
            <a:r>
              <a:rPr lang="en-US" b="1" i="1" u="sng" dirty="0"/>
              <a:t>may continue to detain </a:t>
            </a:r>
            <a:r>
              <a:rPr lang="en-US" dirty="0"/>
              <a:t>the arrested alien; and</a:t>
            </a:r>
          </a:p>
          <a:p>
            <a:r>
              <a:rPr lang="en-US" b="1" dirty="0"/>
              <a:t>(2)</a:t>
            </a:r>
            <a:r>
              <a:rPr lang="en-US" dirty="0"/>
              <a:t> </a:t>
            </a:r>
            <a:r>
              <a:rPr lang="en-US" b="1" i="1" u="sng" dirty="0"/>
              <a:t>may release </a:t>
            </a:r>
            <a:r>
              <a:rPr lang="en-US" dirty="0"/>
              <a:t>the alien on—</a:t>
            </a:r>
          </a:p>
          <a:p>
            <a:r>
              <a:rPr lang="en-US" b="1" dirty="0"/>
              <a:t>(A)</a:t>
            </a:r>
            <a:r>
              <a:rPr lang="en-US" dirty="0"/>
              <a:t> </a:t>
            </a:r>
            <a:r>
              <a:rPr lang="en-US" b="1" i="1" u="sng" dirty="0"/>
              <a:t>bond of at least $1,500 </a:t>
            </a:r>
            <a:r>
              <a:rPr lang="en-US" dirty="0"/>
              <a:t>with security approved by, and containing conditions prescribed by, the Attorney General; </a:t>
            </a:r>
            <a:r>
              <a:rPr lang="en-US" b="1" dirty="0"/>
              <a:t>or</a:t>
            </a:r>
          </a:p>
          <a:p>
            <a:r>
              <a:rPr lang="en-US" b="1" dirty="0"/>
              <a:t>(B)</a:t>
            </a:r>
            <a:r>
              <a:rPr lang="en-US" dirty="0"/>
              <a:t> </a:t>
            </a:r>
            <a:r>
              <a:rPr lang="en-US" b="1" i="1" u="sng" dirty="0"/>
              <a:t>conditional parole</a:t>
            </a:r>
          </a:p>
        </p:txBody>
      </p:sp>
    </p:spTree>
    <p:extLst>
      <p:ext uri="{BB962C8B-B14F-4D97-AF65-F5344CB8AC3E}">
        <p14:creationId xmlns:p14="http://schemas.microsoft.com/office/powerpoint/2010/main" val="40985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Mandatory Detention Statute, § 236(c)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The Attorney General shall take into custody any alien who-- </a:t>
            </a:r>
            <a:endParaRPr lang="en-US" dirty="0" smtClean="0"/>
          </a:p>
          <a:p>
            <a:r>
              <a:rPr lang="en-US" dirty="0"/>
              <a:t>(A) is inadmissible by reason of having committed any offense</a:t>
            </a:r>
            <a:r>
              <a:rPr lang="en-US" dirty="0" smtClean="0"/>
              <a:t> covered </a:t>
            </a:r>
            <a:r>
              <a:rPr lang="en-US" dirty="0"/>
              <a:t>in section 212(</a:t>
            </a:r>
            <a:r>
              <a:rPr lang="en-US" dirty="0" smtClean="0"/>
              <a:t>a)(2) </a:t>
            </a:r>
          </a:p>
          <a:p>
            <a:r>
              <a:rPr lang="en-US" dirty="0"/>
              <a:t>(B) is deportable by reason of having committed any offense covered in section 237(a)(2)(A)(ii), (A)(iii), (B), (C), or (D) </a:t>
            </a:r>
            <a:endParaRPr lang="en-US" dirty="0" smtClean="0"/>
          </a:p>
          <a:p>
            <a:r>
              <a:rPr lang="en-US" dirty="0"/>
              <a:t>(C) is deportable under section 237(a)(2)(A)(</a:t>
            </a:r>
            <a:r>
              <a:rPr lang="en-US" dirty="0" err="1"/>
              <a:t>i</a:t>
            </a:r>
            <a:r>
              <a:rPr lang="en-US" dirty="0"/>
              <a:t>) on the basis of an offense for which the alien has been sentenced to a term of imprisonment of at least one year, or </a:t>
            </a:r>
            <a:endParaRPr lang="en-US" dirty="0" smtClean="0"/>
          </a:p>
          <a:p>
            <a:r>
              <a:rPr lang="en-US" dirty="0"/>
              <a:t>(D) is inadmissible under section 212(a)(3)(B) or deportable under section</a:t>
            </a:r>
            <a:r>
              <a:rPr lang="en-US" dirty="0" smtClean="0"/>
              <a:t> ‏237(a)(4)(B)</a:t>
            </a:r>
          </a:p>
          <a:p>
            <a:r>
              <a:rPr lang="en-US" b="1" i="1" u="sng" dirty="0"/>
              <a:t>when the alien is released</a:t>
            </a:r>
            <a:r>
              <a:rPr lang="en-US" b="1" dirty="0"/>
              <a:t>...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Detention does not apply to individuals who were convicted of an offense </a:t>
            </a:r>
            <a:r>
              <a:rPr lang="en-US" b="1" i="1" dirty="0"/>
              <a:t>and released </a:t>
            </a:r>
            <a:r>
              <a:rPr lang="en-US" b="1" dirty="0"/>
              <a:t>before October 8, 1998.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Expedited Removal Detention, </a:t>
            </a:r>
            <a:br>
              <a:rPr lang="en-US" dirty="0" smtClean="0"/>
            </a:br>
            <a:r>
              <a:rPr lang="en-US" dirty="0" smtClean="0"/>
              <a:t>INA § 235(b)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(IV) Mandatory detention</a:t>
            </a:r>
            <a:endParaRPr lang="en-US" dirty="0"/>
          </a:p>
          <a:p>
            <a:r>
              <a:rPr lang="en-US" dirty="0"/>
              <a:t>Any alien subject to the procedures under this clause </a:t>
            </a:r>
            <a:r>
              <a:rPr lang="en-US" b="1" i="1" dirty="0"/>
              <a:t>shall be detained </a:t>
            </a:r>
            <a:r>
              <a:rPr lang="en-US" dirty="0"/>
              <a:t>pending a final determination of </a:t>
            </a:r>
            <a:r>
              <a:rPr lang="en-US" b="1" i="1" dirty="0"/>
              <a:t>credible fear </a:t>
            </a:r>
            <a:r>
              <a:rPr lang="en-US" dirty="0"/>
              <a:t>of persecution and, if found not to have such a fear, until removed.</a:t>
            </a:r>
          </a:p>
        </p:txBody>
      </p:sp>
    </p:spTree>
    <p:extLst>
      <p:ext uri="{BB962C8B-B14F-4D97-AF65-F5344CB8AC3E}">
        <p14:creationId xmlns:p14="http://schemas.microsoft.com/office/powerpoint/2010/main" val="382394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given by Immigration and Customs Enforcement (ICE) or Immigration Judge</a:t>
            </a:r>
          </a:p>
          <a:p>
            <a:r>
              <a:rPr lang="en-US" dirty="0" smtClean="0"/>
              <a:t>Can ask IJ to re-determine ICE bond decision</a:t>
            </a:r>
          </a:p>
          <a:p>
            <a:r>
              <a:rPr lang="en-US" dirty="0" smtClean="0"/>
              <a:t>Can release on “conditional parole” (release on own recognizance)</a:t>
            </a:r>
          </a:p>
          <a:p>
            <a:r>
              <a:rPr lang="en-US" dirty="0" smtClean="0"/>
              <a:t>Otherwise, minimum bond is $1,500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9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2471"/>
            <a:ext cx="8229600" cy="4525963"/>
          </a:xfrm>
        </p:spPr>
        <p:txBody>
          <a:bodyPr/>
          <a:lstStyle/>
          <a:p>
            <a:r>
              <a:rPr lang="en-US" dirty="0" smtClean="0"/>
              <a:t>File bond request with IJ</a:t>
            </a:r>
          </a:p>
          <a:p>
            <a:r>
              <a:rPr lang="en-US" dirty="0" smtClean="0"/>
              <a:t>Separate proceeding, may or may not be recorded</a:t>
            </a:r>
          </a:p>
          <a:p>
            <a:r>
              <a:rPr lang="en-US" i="1" dirty="0" smtClean="0"/>
              <a:t>Standard</a:t>
            </a:r>
            <a:r>
              <a:rPr lang="en-US" dirty="0" smtClean="0"/>
              <a:t>: Flight risk, Danger to the community</a:t>
            </a:r>
          </a:p>
        </p:txBody>
      </p:sp>
    </p:spTree>
    <p:extLst>
      <p:ext uri="{BB962C8B-B14F-4D97-AF65-F5344CB8AC3E}">
        <p14:creationId xmlns:p14="http://schemas.microsoft.com/office/powerpoint/2010/main" val="51058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28" y="28570"/>
            <a:ext cx="8229600" cy="1143000"/>
          </a:xfrm>
        </p:spPr>
        <p:txBody>
          <a:bodyPr/>
          <a:lstStyle/>
          <a:p>
            <a:r>
              <a:rPr lang="en-US" dirty="0" smtClean="0"/>
              <a:t>Bond,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1632"/>
            <a:ext cx="8229600" cy="4525963"/>
          </a:xfrm>
        </p:spPr>
        <p:txBody>
          <a:bodyPr/>
          <a:lstStyle/>
          <a:p>
            <a:r>
              <a:rPr lang="en-US" dirty="0"/>
              <a:t>Judge </a:t>
            </a:r>
            <a:r>
              <a:rPr lang="en-US" dirty="0" smtClean="0"/>
              <a:t>will consider </a:t>
            </a:r>
            <a:r>
              <a:rPr lang="en-US" dirty="0"/>
              <a:t>arrests of convictions of </a:t>
            </a:r>
            <a:r>
              <a:rPr lang="en-US" dirty="0" smtClean="0"/>
              <a:t>crimes, involvement </a:t>
            </a:r>
            <a:r>
              <a:rPr lang="en-US" dirty="0"/>
              <a:t>with drugs, family ties, employment history. </a:t>
            </a:r>
            <a:endParaRPr lang="en-US" dirty="0" smtClean="0"/>
          </a:p>
          <a:p>
            <a:r>
              <a:rPr lang="en-US" dirty="0" smtClean="0"/>
              <a:t>Practical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Matter of Joseph</a:t>
            </a:r>
            <a:r>
              <a:rPr lang="en-US" dirty="0" smtClean="0"/>
              <a:t>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request for IJ to determine if mandatory detention applies (INA § 236(c))</a:t>
            </a:r>
          </a:p>
          <a:p>
            <a:r>
              <a:rPr lang="en-US" dirty="0" smtClean="0"/>
              <a:t>Usually when challenging ground of criminal removal</a:t>
            </a:r>
          </a:p>
          <a:p>
            <a:r>
              <a:rPr lang="en-US" dirty="0"/>
              <a:t>DHS is substantially unlikely to prevail on the charge of removability which is the basis for the mandatory detention. </a:t>
            </a:r>
            <a:endParaRPr lang="en-US" dirty="0" smtClean="0"/>
          </a:p>
          <a:p>
            <a:r>
              <a:rPr lang="en-US" i="1" dirty="0" smtClean="0"/>
              <a:t>In </a:t>
            </a:r>
            <a:r>
              <a:rPr lang="en-US" i="1" dirty="0"/>
              <a:t>re Samuel Joseph, </a:t>
            </a:r>
            <a:r>
              <a:rPr lang="en-US" dirty="0"/>
              <a:t>22 I&amp;N Dec. 799 (BIA 1999)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80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Board of Immigration Appeals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jurisdiction over bond administrative appeals</a:t>
            </a:r>
          </a:p>
          <a:p>
            <a:r>
              <a:rPr lang="en-US" dirty="0" smtClean="0"/>
              <a:t>Separate from appeal of the merits</a:t>
            </a:r>
          </a:p>
          <a:p>
            <a:r>
              <a:rPr lang="en-US" dirty="0" smtClean="0"/>
              <a:t>Question whether need to appeal in order to exhaust administrative remedies before filing habeas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8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 § 212(d)(5)</a:t>
            </a:r>
          </a:p>
          <a:p>
            <a:r>
              <a:rPr lang="en-US" dirty="0" smtClean="0"/>
              <a:t>IJ cannot grant parole</a:t>
            </a:r>
          </a:p>
          <a:p>
            <a:r>
              <a:rPr lang="en-US" dirty="0" smtClean="0"/>
              <a:t>ICE can parole</a:t>
            </a:r>
          </a:p>
          <a:p>
            <a:r>
              <a:rPr lang="en-US" dirty="0" smtClean="0"/>
              <a:t>Discretionary</a:t>
            </a:r>
          </a:p>
          <a:p>
            <a:r>
              <a:rPr lang="en-US" dirty="0" smtClean="0"/>
              <a:t>Standard: significant public benefit, urgent humanitarian reasons</a:t>
            </a:r>
          </a:p>
          <a:p>
            <a:r>
              <a:rPr lang="en-US" dirty="0" smtClean="0"/>
              <a:t>Practical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3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Proceedings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2106"/>
          </a:xfrm>
        </p:spPr>
        <p:txBody>
          <a:bodyPr>
            <a:normAutofit/>
          </a:bodyPr>
          <a:lstStyle/>
          <a:p>
            <a:r>
              <a:rPr lang="en-US" dirty="0" smtClean="0"/>
              <a:t>Immigration and Nationality Act (INA), 8 USC § 1001 et al, authority to detain &amp; remove</a:t>
            </a:r>
          </a:p>
          <a:p>
            <a:r>
              <a:rPr lang="en-US" dirty="0" smtClean="0"/>
              <a:t>Regular removal proceedings, INA § 240</a:t>
            </a:r>
          </a:p>
          <a:p>
            <a:r>
              <a:rPr lang="en-US" dirty="0" smtClean="0"/>
              <a:t>Expedited removal proceedings, INA § 235</a:t>
            </a:r>
          </a:p>
          <a:p>
            <a:r>
              <a:rPr lang="en-US" dirty="0" smtClean="0"/>
              <a:t>Administrative removal proceedings, INA § 283b</a:t>
            </a:r>
          </a:p>
          <a:p>
            <a:r>
              <a:rPr lang="en-US" dirty="0" smtClean="0"/>
              <a:t>Withholding-only proceedings after reinstatement of prior removal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9439"/>
            <a:ext cx="8229600" cy="1143000"/>
          </a:xfrm>
        </p:spPr>
        <p:txBody>
          <a:bodyPr/>
          <a:lstStyle/>
          <a:p>
            <a:r>
              <a:rPr lang="en-US" dirty="0" smtClean="0"/>
              <a:t>Post-Order Detention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7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Post</a:t>
            </a:r>
            <a:r>
              <a:rPr lang="en-US" dirty="0" smtClean="0"/>
              <a:t>-Order Detention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Detention </a:t>
            </a:r>
            <a:r>
              <a:rPr lang="en-US" i="1" dirty="0" smtClean="0"/>
              <a:t>after</a:t>
            </a:r>
            <a:r>
              <a:rPr lang="en-US" dirty="0" smtClean="0"/>
              <a:t> an administratively final order of removal, INA § 241</a:t>
            </a:r>
          </a:p>
          <a:p>
            <a:pPr lvl="1"/>
            <a:r>
              <a:rPr lang="en-US" dirty="0" smtClean="0"/>
              <a:t>If stay of removal granted then INA § 236 detention</a:t>
            </a:r>
          </a:p>
          <a:p>
            <a:r>
              <a:rPr lang="en-US" dirty="0" smtClean="0"/>
              <a:t>Different than </a:t>
            </a:r>
            <a:r>
              <a:rPr lang="en-US" i="1" dirty="0" smtClean="0"/>
              <a:t>pre</a:t>
            </a:r>
            <a:r>
              <a:rPr lang="en-US" dirty="0" smtClean="0"/>
              <a:t>-order detention, which is detention while the immigration case is pending</a:t>
            </a:r>
          </a:p>
          <a:p>
            <a:r>
              <a:rPr lang="en-US" dirty="0" smtClean="0"/>
              <a:t>Typically occurs when a person is stateless or the home country refuses to issue travel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1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Order Custody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 days after a final order, ICE reviews detention status of person</a:t>
            </a:r>
          </a:p>
          <a:p>
            <a:r>
              <a:rPr lang="en-US" dirty="0" smtClean="0"/>
              <a:t>Supposed to review status every 6 months, ICE Detention Unit in DC</a:t>
            </a:r>
          </a:p>
          <a:p>
            <a:r>
              <a:rPr lang="en-US" dirty="0" smtClean="0"/>
              <a:t>Gives notice</a:t>
            </a:r>
          </a:p>
          <a:p>
            <a:r>
              <a:rPr lang="en-US" dirty="0" smtClean="0"/>
              <a:t>May or may not interview the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Charging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6552"/>
            <a:ext cx="8229600" cy="4525963"/>
          </a:xfrm>
        </p:spPr>
        <p:txBody>
          <a:bodyPr/>
          <a:lstStyle/>
          <a:p>
            <a:r>
              <a:rPr lang="en-US" dirty="0" smtClean="0"/>
              <a:t>In Regular Removal Proceedings, called “Notice to Appear”</a:t>
            </a:r>
          </a:p>
          <a:p>
            <a:r>
              <a:rPr lang="en-US" dirty="0" smtClean="0"/>
              <a:t>Contains factual allegations and legal charges</a:t>
            </a:r>
          </a:p>
        </p:txBody>
      </p:sp>
    </p:spTree>
    <p:extLst>
      <p:ext uri="{BB962C8B-B14F-4D97-AF65-F5344CB8AC3E}">
        <p14:creationId xmlns:p14="http://schemas.microsoft.com/office/powerpoint/2010/main" val="21587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131" y="1469571"/>
            <a:ext cx="5258873" cy="5388429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59517" y="2960337"/>
            <a:ext cx="6247397" cy="5373192"/>
          </a:xfrm>
        </p:spPr>
      </p:sp>
    </p:spTree>
    <p:extLst>
      <p:ext uri="{BB962C8B-B14F-4D97-AF65-F5344CB8AC3E}">
        <p14:creationId xmlns:p14="http://schemas.microsoft.com/office/powerpoint/2010/main" val="85473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Inadmissibility vs. Deportability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removal grounds</a:t>
            </a:r>
          </a:p>
          <a:p>
            <a:r>
              <a:rPr lang="en-US" dirty="0" smtClean="0"/>
              <a:t>Grounds of inadmissibility</a:t>
            </a:r>
          </a:p>
          <a:p>
            <a:pPr lvl="1"/>
            <a:r>
              <a:rPr lang="en-US" dirty="0" smtClean="0"/>
              <a:t>INA § 212(a)</a:t>
            </a:r>
          </a:p>
          <a:p>
            <a:r>
              <a:rPr lang="en-US" dirty="0" smtClean="0"/>
              <a:t>Grounds of deportation</a:t>
            </a:r>
          </a:p>
          <a:p>
            <a:pPr lvl="1"/>
            <a:r>
              <a:rPr lang="en-US" dirty="0" smtClean="0"/>
              <a:t>INA § 237(a)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0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“Arriving Aliens”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Defined at 8 CFR § 1.2</a:t>
            </a:r>
          </a:p>
          <a:p>
            <a:r>
              <a:rPr lang="en-US" dirty="0" smtClean="0"/>
              <a:t>Inadmissible aliens arriving at port of entry or interdicted at sea (can include lawful permanent residents)</a:t>
            </a:r>
          </a:p>
          <a:p>
            <a:r>
              <a:rPr lang="en-US" dirty="0"/>
              <a:t>Subject to INA § 235 expedited </a:t>
            </a:r>
            <a:r>
              <a:rPr lang="en-US" dirty="0" smtClean="0"/>
              <a:t>removal</a:t>
            </a:r>
          </a:p>
          <a:p>
            <a:r>
              <a:rPr lang="en-US" dirty="0" smtClean="0"/>
              <a:t>People who cross the border without inspection and are immediately apprehended are also placed in expedited removal proceedings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3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155"/>
          </a:xfrm>
        </p:spPr>
        <p:txBody>
          <a:bodyPr>
            <a:normAutofit/>
          </a:bodyPr>
          <a:lstStyle/>
          <a:p>
            <a:r>
              <a:rPr lang="en-US" dirty="0" smtClean="0"/>
              <a:t>Lawful permanent resident convicted of a deportable offense (or returning LPR convicted of an inadmissible offense)</a:t>
            </a:r>
          </a:p>
          <a:p>
            <a:r>
              <a:rPr lang="en-US" dirty="0" smtClean="0"/>
              <a:t>Asylum seeker arriving at airport</a:t>
            </a:r>
          </a:p>
          <a:p>
            <a:r>
              <a:rPr lang="en-US" dirty="0" smtClean="0"/>
              <a:t>Asylum seekers arrested in Texas after crossing border</a:t>
            </a:r>
          </a:p>
          <a:p>
            <a:r>
              <a:rPr lang="en-US" dirty="0" smtClean="0"/>
              <a:t>Person who overstayed temporary visa (e.g., tourist)</a:t>
            </a:r>
          </a:p>
          <a:p>
            <a:r>
              <a:rPr lang="en-US" dirty="0" smtClean="0"/>
              <a:t>Person who was paroled into the country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6834"/>
            <a:ext cx="8229600" cy="1143000"/>
          </a:xfrm>
        </p:spPr>
        <p:txBody>
          <a:bodyPr/>
          <a:lstStyle/>
          <a:p>
            <a:r>
              <a:rPr lang="en-US" dirty="0" smtClean="0"/>
              <a:t>Pre-Order Detention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5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Detention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 § 236(a), general detention statute, contains authority to release on bond or conditional parole</a:t>
            </a:r>
          </a:p>
          <a:p>
            <a:r>
              <a:rPr lang="en-US" dirty="0" smtClean="0"/>
              <a:t>INA § 236(c), “mandatory” detention statute</a:t>
            </a:r>
          </a:p>
          <a:p>
            <a:r>
              <a:rPr lang="en-US" dirty="0" smtClean="0"/>
              <a:t>INA § 235(b), expedited removal detention statute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6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5427</TotalTime>
  <Words>890</Words>
  <Application>Microsoft Office PowerPoint</Application>
  <PresentationFormat>On-screen Show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Habeas Petitions: Challenging Prolonged &amp; Indefinite Immigration Detention </vt:lpstr>
      <vt:lpstr>Types of Proceedings</vt:lpstr>
      <vt:lpstr>Charging Document</vt:lpstr>
      <vt:lpstr>PowerPoint Presentation</vt:lpstr>
      <vt:lpstr>Inadmissibility vs. Deportability</vt:lpstr>
      <vt:lpstr>“Arriving Aliens”</vt:lpstr>
      <vt:lpstr>Typical Scenarios</vt:lpstr>
      <vt:lpstr>Pre-Order Detention</vt:lpstr>
      <vt:lpstr>Detention Statutes</vt:lpstr>
      <vt:lpstr>General Detention Statute, § 236(a)</vt:lpstr>
      <vt:lpstr>Mandatory Detention Statute, § 236(c)</vt:lpstr>
      <vt:lpstr>Exception</vt:lpstr>
      <vt:lpstr>Expedited Removal Detention,  INA § 235(b)</vt:lpstr>
      <vt:lpstr>Bond</vt:lpstr>
      <vt:lpstr>Bond, continued</vt:lpstr>
      <vt:lpstr>Bond, continued</vt:lpstr>
      <vt:lpstr>Matter of Joseph hearing</vt:lpstr>
      <vt:lpstr>Board of Immigration Appeals</vt:lpstr>
      <vt:lpstr>Parole</vt:lpstr>
      <vt:lpstr>Post-Order Detention</vt:lpstr>
      <vt:lpstr>Post-Order Detention</vt:lpstr>
      <vt:lpstr>Post Order Custody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Sharpless</dc:creator>
  <cp:lastModifiedBy>Shalini Goel Agarwal</cp:lastModifiedBy>
  <cp:revision>21</cp:revision>
  <dcterms:created xsi:type="dcterms:W3CDTF">2015-11-03T02:36:35Z</dcterms:created>
  <dcterms:modified xsi:type="dcterms:W3CDTF">2015-11-09T11:57:42Z</dcterms:modified>
</cp:coreProperties>
</file>